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27" r:id="rId3"/>
    <p:sldId id="434" r:id="rId4"/>
    <p:sldId id="426" r:id="rId5"/>
    <p:sldId id="435" r:id="rId6"/>
    <p:sldId id="436" r:id="rId7"/>
    <p:sldId id="437" r:id="rId8"/>
    <p:sldId id="428" r:id="rId9"/>
    <p:sldId id="429" r:id="rId10"/>
    <p:sldId id="430" r:id="rId11"/>
    <p:sldId id="431" r:id="rId12"/>
    <p:sldId id="432" r:id="rId13"/>
    <p:sldId id="438" r:id="rId14"/>
    <p:sldId id="439" r:id="rId15"/>
    <p:sldId id="392" r:id="rId16"/>
    <p:sldId id="440" r:id="rId17"/>
    <p:sldId id="374" r:id="rId18"/>
    <p:sldId id="441" r:id="rId19"/>
    <p:sldId id="446" r:id="rId20"/>
    <p:sldId id="445" r:id="rId21"/>
    <p:sldId id="444" r:id="rId22"/>
    <p:sldId id="442" r:id="rId23"/>
    <p:sldId id="443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.png"/><Relationship Id="rId18" Type="http://schemas.openxmlformats.org/officeDocument/2006/relationships/image" Target="../media/image58.png"/><Relationship Id="rId3" Type="http://schemas.microsoft.com/office/2007/relationships/hdphoto" Target="../media/hdphoto4.wdp"/><Relationship Id="rId7" Type="http://schemas.openxmlformats.org/officeDocument/2006/relationships/image" Target="../media/image54.png"/><Relationship Id="rId12" Type="http://schemas.openxmlformats.org/officeDocument/2006/relationships/image" Target="../media/image2.jpeg"/><Relationship Id="rId17" Type="http://schemas.microsoft.com/office/2007/relationships/hdphoto" Target="../media/hdphoto8.wdp"/><Relationship Id="rId2" Type="http://schemas.openxmlformats.org/officeDocument/2006/relationships/image" Target="../media/image50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9.png"/><Relationship Id="rId5" Type="http://schemas.openxmlformats.org/officeDocument/2006/relationships/image" Target="../media/image52.png"/><Relationship Id="rId15" Type="http://schemas.microsoft.com/office/2007/relationships/hdphoto" Target="../media/hdphoto7.wdp"/><Relationship Id="rId10" Type="http://schemas.microsoft.com/office/2007/relationships/hdphoto" Target="../media/hdphoto6.wdp"/><Relationship Id="rId19" Type="http://schemas.microsoft.com/office/2007/relationships/hdphoto" Target="../media/hdphoto9.wdp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9.png"/><Relationship Id="rId18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microsoft.com/office/2007/relationships/hdphoto" Target="../media/hdphoto12.wdp"/><Relationship Id="rId2" Type="http://schemas.openxmlformats.org/officeDocument/2006/relationships/image" Target="../media/image60.jpe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19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65.png"/><Relationship Id="rId1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5.png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4.wdp"/><Relationship Id="rId10" Type="http://schemas.openxmlformats.org/officeDocument/2006/relationships/image" Target="../media/image76.png"/><Relationship Id="rId4" Type="http://schemas.openxmlformats.org/officeDocument/2006/relationships/image" Target="../media/image50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1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9.png"/><Relationship Id="rId18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microsoft.com/office/2007/relationships/hdphoto" Target="../media/hdphoto12.wdp"/><Relationship Id="rId2" Type="http://schemas.openxmlformats.org/officeDocument/2006/relationships/image" Target="../media/image60.jpe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19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65.png"/><Relationship Id="rId1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2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6013" y="3924093"/>
            <a:ext cx="21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프로세스 총 정리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Step 1 : binary classification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67315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</a:rPr>
              <a:t>Binary </a:t>
            </a:r>
            <a:r>
              <a:rPr lang="ko-KR" altLang="en-US" sz="1400" dirty="0" smtClean="0">
                <a:latin typeface="+mj-ea"/>
              </a:rPr>
              <a:t>분류기의 핵심기술은 </a:t>
            </a:r>
            <a:r>
              <a:rPr lang="en-US" altLang="ko-KR" sz="1400" dirty="0" smtClean="0">
                <a:latin typeface="+mj-ea"/>
              </a:rPr>
              <a:t>[</a:t>
            </a:r>
            <a:r>
              <a:rPr lang="en-US" altLang="ko-KR" sz="1400" dirty="0" err="1" smtClean="0">
                <a:latin typeface="+mj-ea"/>
              </a:rPr>
              <a:t>Mixpatch</a:t>
            </a:r>
            <a:r>
              <a:rPr lang="en-US" altLang="ko-KR" sz="1400" dirty="0" smtClean="0">
                <a:latin typeface="+mj-ea"/>
              </a:rPr>
              <a:t>]</a:t>
            </a:r>
            <a:r>
              <a:rPr lang="ko-KR" altLang="en-US" sz="1400" dirty="0" smtClean="0">
                <a:latin typeface="+mj-ea"/>
              </a:rPr>
              <a:t>임</a:t>
            </a: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작은 미니 패치들을 생성하여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새로운 학습 데이터를 확보하여</a:t>
            </a:r>
            <a:r>
              <a:rPr lang="en-US" altLang="ko-KR" sz="1400" dirty="0">
                <a:latin typeface="+mj-ea"/>
              </a:rPr>
              <a:t>, </a:t>
            </a:r>
            <a:r>
              <a:rPr lang="ko-KR" altLang="en-US" sz="1400" dirty="0">
                <a:latin typeface="+mj-ea"/>
              </a:rPr>
              <a:t>데이터 증폭 효과 및 </a:t>
            </a:r>
            <a:r>
              <a:rPr lang="en-US" altLang="ko-KR" sz="1400" dirty="0">
                <a:latin typeface="+mj-ea"/>
              </a:rPr>
              <a:t>label smoothing</a:t>
            </a:r>
            <a:r>
              <a:rPr lang="ko-KR" altLang="en-US" sz="1400" dirty="0">
                <a:latin typeface="+mj-ea"/>
              </a:rPr>
              <a:t>을 용이하게 함</a:t>
            </a: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585532"/>
            <a:ext cx="5983404" cy="24295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5474" y="122859"/>
            <a:ext cx="1684717" cy="1054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55775" y="85262"/>
            <a:ext cx="1235763" cy="41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42965" y="1585532"/>
            <a:ext cx="126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mixpatch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78498" y="4523253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245157" y="5016276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968" y="4477862"/>
            <a:ext cx="458233" cy="11303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89099" y="5618010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86" y="4535316"/>
            <a:ext cx="458233" cy="11303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07" y="4575990"/>
            <a:ext cx="458233" cy="11303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447367" y="5471947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569526" y="4841437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71" y="4543302"/>
            <a:ext cx="1056632" cy="23384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2986288" y="480390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110" y="4890468"/>
            <a:ext cx="436355" cy="4672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20301" y="5423924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7546" y="4721476"/>
            <a:ext cx="837762" cy="805232"/>
            <a:chOff x="5813733" y="2418100"/>
            <a:chExt cx="1028944" cy="998571"/>
          </a:xfrm>
        </p:grpSpPr>
        <p:sp>
          <p:nvSpPr>
            <p:cNvPr id="26" name="타원 25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9" name="Picture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0" name="Picture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1" name="Picture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32" name="꺾인 연결선 31"/>
          <p:cNvCxnSpPr>
            <a:stCxn id="22" idx="6"/>
            <a:endCxn id="26" idx="2"/>
          </p:cNvCxnSpPr>
          <p:nvPr/>
        </p:nvCxnSpPr>
        <p:spPr>
          <a:xfrm flipV="1">
            <a:off x="3641497" y="5124092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47764" y="550666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02" y="5272678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5" descr="File:Icons8 flat folder.svg - Wikimedia Commons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77" y="463767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/>
          <p:cNvSpPr/>
          <p:nvPr/>
        </p:nvSpPr>
        <p:spPr>
          <a:xfrm>
            <a:off x="5082937" y="5344932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05090" y="4735011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꺾인 연결선 37"/>
          <p:cNvCxnSpPr>
            <a:stCxn id="26" idx="6"/>
            <a:endCxn id="35" idx="1"/>
          </p:cNvCxnSpPr>
          <p:nvPr/>
        </p:nvCxnSpPr>
        <p:spPr>
          <a:xfrm flipV="1">
            <a:off x="4795308" y="4803904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26" idx="6"/>
            <a:endCxn id="34" idx="1"/>
          </p:cNvCxnSpPr>
          <p:nvPr/>
        </p:nvCxnSpPr>
        <p:spPr>
          <a:xfrm>
            <a:off x="4795308" y="5124092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94516" y="4468239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880654" y="3541222"/>
            <a:ext cx="290816" cy="1034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2716" y="4340183"/>
            <a:ext cx="5985007" cy="16305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377" y="3525711"/>
            <a:ext cx="1013761" cy="25006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07660" y="6086766"/>
            <a:ext cx="743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*1</a:t>
            </a:r>
            <a:r>
              <a:rPr lang="ko-KR" altLang="en-US" sz="1200" dirty="0" smtClean="0"/>
              <a:t>개 이상의 패치에서 </a:t>
            </a:r>
            <a:r>
              <a:rPr lang="en-US" altLang="ko-KR" sz="1200" dirty="0" smtClean="0"/>
              <a:t>abnormal </a:t>
            </a:r>
            <a:r>
              <a:rPr lang="ko-KR" altLang="en-US" sz="1200" dirty="0" smtClean="0"/>
              <a:t>분류가 발생하면 해당 </a:t>
            </a:r>
            <a:r>
              <a:rPr lang="ko-KR" altLang="en-US" sz="1200" u="sng" dirty="0" smtClean="0"/>
              <a:t>슬라이드 전체를 </a:t>
            </a:r>
            <a:r>
              <a:rPr lang="en-US" altLang="ko-KR" sz="1200" u="sng" dirty="0" smtClean="0"/>
              <a:t>abnormal</a:t>
            </a:r>
            <a:r>
              <a:rPr lang="ko-KR" altLang="en-US" sz="1200" dirty="0" smtClean="0"/>
              <a:t>로 분류하고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단계로 전달</a:t>
            </a:r>
            <a:endParaRPr lang="en-US" altLang="ko-KR" sz="1200" dirty="0" smtClean="0"/>
          </a:p>
          <a:p>
            <a:r>
              <a:rPr lang="en-US" altLang="ko-KR" sz="1200" dirty="0" smtClean="0"/>
              <a:t>*</a:t>
            </a:r>
            <a:r>
              <a:rPr lang="ko-KR" altLang="en-US" sz="1200" u="sng" dirty="0" smtClean="0"/>
              <a:t>슬라이드 분류에는 직접적으로 </a:t>
            </a:r>
            <a:r>
              <a:rPr lang="en-US" altLang="ko-KR" sz="1200" u="sng" dirty="0" smtClean="0"/>
              <a:t>AI</a:t>
            </a:r>
            <a:r>
              <a:rPr lang="ko-KR" altLang="en-US" sz="1200" u="sng" dirty="0" smtClean="0"/>
              <a:t>가 관여하지 않음 </a:t>
            </a:r>
            <a:r>
              <a:rPr lang="en-US" altLang="ko-KR" sz="1200" u="sng" dirty="0" smtClean="0"/>
              <a:t>(</a:t>
            </a:r>
            <a:r>
              <a:rPr lang="ko-KR" altLang="en-US" sz="1200" u="sng" dirty="0" smtClean="0"/>
              <a:t>패치 분류에만 관여</a:t>
            </a:r>
            <a:r>
              <a:rPr lang="en-US" altLang="ko-KR" sz="1200" u="sng" dirty="0" smtClean="0"/>
              <a:t>)</a:t>
            </a:r>
            <a:endParaRPr lang="ko-KR" altLang="en-US" sz="1200" u="sng" dirty="0"/>
          </a:p>
        </p:txBody>
      </p:sp>
      <p:sp>
        <p:nvSpPr>
          <p:cNvPr id="45" name="오른쪽 화살표 44"/>
          <p:cNvSpPr/>
          <p:nvPr/>
        </p:nvSpPr>
        <p:spPr>
          <a:xfrm>
            <a:off x="6114846" y="4921002"/>
            <a:ext cx="423077" cy="307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>
            <a:off x="7586384" y="3759585"/>
            <a:ext cx="423077" cy="307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7607630" y="5487533"/>
            <a:ext cx="423077" cy="307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091748" y="3645715"/>
            <a:ext cx="8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normal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30707" y="5452802"/>
            <a:ext cx="13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abnormal</a:t>
            </a:r>
            <a:endParaRPr lang="ko-KR" altLang="en-US" dirty="0"/>
          </a:p>
        </p:txBody>
      </p:sp>
      <p:cxnSp>
        <p:nvCxnSpPr>
          <p:cNvPr id="51" name="직선 화살표 연결선 50"/>
          <p:cNvCxnSpPr>
            <a:endCxn id="45" idx="0"/>
          </p:cNvCxnSpPr>
          <p:nvPr/>
        </p:nvCxnSpPr>
        <p:spPr>
          <a:xfrm flipH="1">
            <a:off x="6384071" y="2660073"/>
            <a:ext cx="739936" cy="2260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22495" y="2452947"/>
            <a:ext cx="2173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Abnormal </a:t>
            </a:r>
            <a:r>
              <a:rPr lang="ko-KR" altLang="en-US" sz="1200" dirty="0" smtClean="0"/>
              <a:t>패치 수 카운트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180047" y="2635474"/>
            <a:ext cx="2173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*1</a:t>
            </a:r>
            <a:r>
              <a:rPr lang="ko-KR" altLang="en-US" sz="1200" dirty="0" smtClean="0"/>
              <a:t>개 이상인 경우 </a:t>
            </a:r>
            <a:r>
              <a:rPr lang="en-US" altLang="ko-KR" sz="1200" dirty="0" smtClean="0"/>
              <a:t>abnormal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775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Step 2 : </a:t>
            </a:r>
            <a:r>
              <a:rPr lang="en-US" altLang="ko-KR" b="1" dirty="0" err="1" smtClean="0"/>
              <a:t>LossDiff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49133" y="905390"/>
            <a:ext cx="4131427" cy="2030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963259"/>
            <a:ext cx="4300921" cy="365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5241" y="2288279"/>
            <a:ext cx="441426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LossDiff</a:t>
            </a:r>
            <a:r>
              <a:rPr lang="en-US" altLang="ko-KR" sz="1600" dirty="0" smtClean="0"/>
              <a:t>: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모델 자체는 유명 모델인 </a:t>
            </a:r>
            <a:r>
              <a:rPr lang="en-US" altLang="ko-KR" sz="1600" dirty="0" err="1" smtClean="0"/>
              <a:t>DenseNet</a:t>
            </a:r>
            <a:r>
              <a:rPr lang="ko-KR" altLang="en-US" sz="1600" dirty="0" smtClean="0"/>
              <a:t>을 사용하고 있음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학습 방법에서 특별함을 확인할 수 있음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Loss </a:t>
            </a:r>
            <a:r>
              <a:rPr lang="ko-KR" altLang="en-US" sz="1600" dirty="0" smtClean="0"/>
              <a:t>값에 따라서 학습에 방해될 수 있거나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정확히 분류되지 못한 패치들에 대해서 </a:t>
            </a:r>
            <a:r>
              <a:rPr lang="ko-KR" altLang="en-US" sz="1600" dirty="0" err="1" smtClean="0"/>
              <a:t>필터링</a:t>
            </a:r>
            <a:r>
              <a:rPr lang="ko-KR" altLang="en-US" sz="1600" dirty="0" smtClean="0"/>
              <a:t> 함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</a:t>
            </a:r>
            <a:r>
              <a:rPr lang="en-US" altLang="ko-KR" sz="1600" dirty="0" smtClean="0"/>
              <a:t>class</a:t>
            </a:r>
            <a:r>
              <a:rPr lang="ko-KR" altLang="en-US" sz="1600" dirty="0" smtClean="0"/>
              <a:t>에 대한 특징을 명확히 배우게 하는 것이 목적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일반적으로 단순 학습 모델 보다 성능이 우수함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*</a:t>
            </a:r>
            <a:r>
              <a:rPr lang="ko-KR" altLang="en-US" sz="1600" dirty="0" err="1" smtClean="0"/>
              <a:t>히트맵</a:t>
            </a:r>
            <a:r>
              <a:rPr lang="ko-KR" altLang="en-US" sz="1600" dirty="0" smtClean="0"/>
              <a:t> 성능과 직접적인 연결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인풋 형태 </a:t>
            </a:r>
            <a:r>
              <a:rPr lang="en-US" altLang="ko-KR" sz="1600" dirty="0" smtClean="0"/>
              <a:t>: jpg, </a:t>
            </a:r>
            <a:r>
              <a:rPr lang="en-US" altLang="ko-KR" sz="1600" dirty="0" err="1" smtClean="0"/>
              <a:t>png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형태의 패치 이미지</a:t>
            </a:r>
            <a:endParaRPr lang="en-US" altLang="ko-K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아웃풋 형태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5474" y="122859"/>
            <a:ext cx="1684717" cy="10548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755775" y="475964"/>
            <a:ext cx="1235763" cy="41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Step 3 (1) : Graph CNN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55" y="1317035"/>
            <a:ext cx="5689815" cy="24419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518"/>
          <a:stretch/>
        </p:blipFill>
        <p:spPr>
          <a:xfrm>
            <a:off x="3041133" y="4158266"/>
            <a:ext cx="3029492" cy="2371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802" t="2795" r="4500" b="3646"/>
          <a:stretch/>
        </p:blipFill>
        <p:spPr>
          <a:xfrm>
            <a:off x="7064607" y="3732514"/>
            <a:ext cx="677922" cy="656605"/>
          </a:xfrm>
          <a:prstGeom prst="ellipse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1" name="직선 화살표 연결선 10"/>
          <p:cNvCxnSpPr>
            <a:stCxn id="7" idx="0"/>
          </p:cNvCxnSpPr>
          <p:nvPr/>
        </p:nvCxnSpPr>
        <p:spPr>
          <a:xfrm flipV="1">
            <a:off x="7403568" y="1317035"/>
            <a:ext cx="277392" cy="2415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22881" y="3497405"/>
            <a:ext cx="185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Graph Classification</a:t>
            </a:r>
          </a:p>
          <a:p>
            <a:pPr algn="ctr"/>
            <a:r>
              <a:rPr lang="en-US" altLang="ko-KR" sz="1400" b="1" dirty="0" smtClean="0"/>
              <a:t>(</a:t>
            </a:r>
            <a:r>
              <a:rPr lang="en-US" altLang="ko-KR" sz="1400" b="1" dirty="0"/>
              <a:t>2 </a:t>
            </a:r>
            <a:r>
              <a:rPr lang="en-US" altLang="ko-KR" sz="1400" b="1" dirty="0" smtClean="0"/>
              <a:t>layer)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274320" y="1317035"/>
            <a:ext cx="6109855" cy="2541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4320" y="3987504"/>
            <a:ext cx="6109855" cy="2541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3312561">
            <a:off x="5969496" y="2930349"/>
            <a:ext cx="1440759" cy="50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8349162">
            <a:off x="5672497" y="4564680"/>
            <a:ext cx="1440759" cy="507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53755" y="4389119"/>
            <a:ext cx="2687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그래프 자체를 분류하는 모델 사용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노드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패치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정보 그래프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슬라이드</a:t>
            </a:r>
            <a:r>
              <a:rPr lang="en-US" altLang="ko-KR" sz="1600" dirty="0" smtClean="0"/>
              <a:t>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정보를 동시에 처리함으로 깊은 레이어 구성은 어려움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174566" y="605824"/>
            <a:ext cx="6309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spc="-35" dirty="0">
                <a:latin typeface="+mj-ea"/>
                <a:ea typeface="+mj-ea"/>
                <a:cs typeface="Arial"/>
              </a:rPr>
              <a:t>Graph CNN: </a:t>
            </a:r>
            <a:r>
              <a:rPr lang="ko-KR" altLang="en-US" sz="1600" spc="-35" dirty="0">
                <a:latin typeface="+mj-ea"/>
                <a:ea typeface="+mj-ea"/>
                <a:cs typeface="Arial"/>
              </a:rPr>
              <a:t>패치의 주변 정보를 활용하는 접근법으로 패치 분류 결과를 </a:t>
            </a:r>
            <a:r>
              <a:rPr lang="en-US" altLang="ko-KR" sz="1600" spc="-35" dirty="0">
                <a:latin typeface="+mj-ea"/>
                <a:ea typeface="+mj-ea"/>
                <a:cs typeface="Arial"/>
              </a:rPr>
              <a:t>graph </a:t>
            </a:r>
            <a:r>
              <a:rPr lang="ko-KR" altLang="en-US" sz="1600" spc="-35" dirty="0">
                <a:latin typeface="+mj-ea"/>
                <a:ea typeface="+mj-ea"/>
                <a:cs typeface="Arial"/>
              </a:rPr>
              <a:t>형태로 변환함</a:t>
            </a:r>
            <a:endParaRPr lang="en-US" altLang="ko-KR" sz="1600" spc="-35" dirty="0">
              <a:latin typeface="+mj-ea"/>
              <a:ea typeface="+mj-ea"/>
              <a:cs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1276" y="122859"/>
            <a:ext cx="2038916" cy="127657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477895" y="1000113"/>
            <a:ext cx="1495273" cy="41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>
            <a:off x="6143105" y="4047007"/>
            <a:ext cx="2716726" cy="37786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Step 3 (2) : Feature Cube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802" t="2795" r="4500" b="3646"/>
          <a:stretch/>
        </p:blipFill>
        <p:spPr>
          <a:xfrm>
            <a:off x="7031356" y="3718705"/>
            <a:ext cx="677922" cy="656605"/>
          </a:xfrm>
          <a:prstGeom prst="ellipse">
            <a:avLst/>
          </a:prstGeom>
          <a:ln w="28575">
            <a:solidFill>
              <a:srgbClr val="FF000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7191579" y="3451188"/>
            <a:ext cx="185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Feature </a:t>
            </a:r>
            <a:r>
              <a:rPr lang="en-US" altLang="ko-KR" sz="1400" b="1" smtClean="0"/>
              <a:t>cube </a:t>
            </a:r>
            <a:r>
              <a:rPr lang="ko-KR" altLang="en-US" sz="1400" b="1" dirty="0" smtClean="0"/>
              <a:t>분류기</a:t>
            </a:r>
            <a:endParaRPr lang="ko-KR" altLang="en-US" sz="1400" b="1" dirty="0"/>
          </a:p>
        </p:txBody>
      </p:sp>
      <p:sp>
        <p:nvSpPr>
          <p:cNvPr id="34" name="직사각형 33"/>
          <p:cNvSpPr/>
          <p:nvPr/>
        </p:nvSpPr>
        <p:spPr>
          <a:xfrm>
            <a:off x="192261" y="584768"/>
            <a:ext cx="69993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+mj-ea"/>
                <a:ea typeface="+mj-ea"/>
                <a:cs typeface="Arial"/>
              </a:rPr>
              <a:t>Feature-map CNN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+mj-ea"/>
                <a:ea typeface="+mj-ea"/>
                <a:cs typeface="Arial"/>
              </a:rPr>
              <a:t>각 패치를 분류 정보 뿐만 아니라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, 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결과의 분포 값을 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feature-map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의 형태로 재구성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spc="-35" dirty="0">
                <a:latin typeface="+mj-ea"/>
                <a:ea typeface="+mj-ea"/>
                <a:cs typeface="Arial"/>
              </a:rPr>
              <a:t>Feature-map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을 다시 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CNN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을 적용하여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, 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위치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/ 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주변 정보를 고려하여 분류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+mj-ea"/>
                <a:ea typeface="+mj-ea"/>
                <a:cs typeface="Arial"/>
              </a:rPr>
              <a:t>슬라이드 분류 시 더 풍부한 정보를 고려함 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/ 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높은 성능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 smtClean="0">
                <a:latin typeface="+mj-ea"/>
                <a:ea typeface="+mj-ea"/>
                <a:cs typeface="Arial"/>
              </a:rPr>
              <a:t>*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패치 </a:t>
            </a:r>
            <a:r>
              <a:rPr lang="ko-KR" altLang="en-US" sz="1200" spc="-35" dirty="0" err="1">
                <a:latin typeface="+mj-ea"/>
                <a:ea typeface="+mj-ea"/>
                <a:cs typeface="Arial"/>
              </a:rPr>
              <a:t>분류기는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 완벽하지 않기 때문에 필연적으로</a:t>
            </a:r>
            <a:r>
              <a:rPr lang="en-US" altLang="ko-KR" sz="1200" spc="-35" dirty="0">
                <a:latin typeface="+mj-ea"/>
                <a:ea typeface="+mj-ea"/>
                <a:cs typeface="Arial"/>
              </a:rPr>
              <a:t>, 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오류 패치들이 발생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spc="-35" dirty="0">
                <a:latin typeface="+mj-ea"/>
                <a:ea typeface="+mj-ea"/>
                <a:cs typeface="Arial"/>
              </a:rPr>
              <a:t>*기존의 </a:t>
            </a:r>
            <a:r>
              <a:rPr lang="ko-KR" altLang="en-US" sz="1200" spc="-35" dirty="0" err="1">
                <a:latin typeface="+mj-ea"/>
                <a:ea typeface="+mj-ea"/>
                <a:cs typeface="Arial"/>
              </a:rPr>
              <a:t>병변으로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 판독된 패치들의 개수 혹은 </a:t>
            </a:r>
            <a:r>
              <a:rPr lang="ko-KR" altLang="en-US" sz="1200" spc="-35" dirty="0" err="1">
                <a:latin typeface="+mj-ea"/>
                <a:ea typeface="+mj-ea"/>
                <a:cs typeface="Arial"/>
              </a:rPr>
              <a:t>비율만을</a:t>
            </a:r>
            <a:r>
              <a:rPr lang="ko-KR" altLang="en-US" sz="1200" spc="-35" dirty="0">
                <a:latin typeface="+mj-ea"/>
                <a:ea typeface="+mj-ea"/>
                <a:cs typeface="Arial"/>
              </a:rPr>
              <a:t> 판독의 근거로 사용하는데 </a:t>
            </a:r>
            <a:r>
              <a:rPr lang="ko-KR" altLang="en-US" sz="1200" spc="-35" dirty="0" smtClean="0">
                <a:latin typeface="+mj-ea"/>
                <a:ea typeface="+mj-ea"/>
                <a:cs typeface="Arial"/>
              </a:rPr>
              <a:t>한계</a:t>
            </a:r>
            <a:endParaRPr lang="ko-KR" altLang="en-US" sz="1200" spc="-35" dirty="0">
              <a:latin typeface="+mj-ea"/>
              <a:ea typeface="+mj-ea"/>
              <a:cs typeface="Arial"/>
            </a:endParaRPr>
          </a:p>
        </p:txBody>
      </p:sp>
      <p:pic>
        <p:nvPicPr>
          <p:cNvPr id="2050" name="Picture 2" descr="Convolutional Neural Network. Learn Convolutional Neural Network from… | by  dshahid380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7" y="5070764"/>
            <a:ext cx="4887832" cy="152562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4827" y="6596390"/>
            <a:ext cx="567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일반적인 </a:t>
            </a:r>
            <a:r>
              <a:rPr lang="en-US" altLang="ko-KR" sz="1100" dirty="0" smtClean="0"/>
              <a:t>CNN</a:t>
            </a:r>
            <a:r>
              <a:rPr lang="ko-KR" altLang="en-US" sz="1100" dirty="0" smtClean="0"/>
              <a:t>방식을 새로운 데이터 적용한 관점으로 보는 것이 좋음</a:t>
            </a:r>
            <a:endParaRPr lang="ko-KR" altLang="en-US" sz="11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3518"/>
          <a:stretch/>
        </p:blipFill>
        <p:spPr>
          <a:xfrm>
            <a:off x="6356118" y="4549940"/>
            <a:ext cx="2503713" cy="195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2069" t="18667" r="5074" b="4144"/>
          <a:stretch/>
        </p:blipFill>
        <p:spPr>
          <a:xfrm>
            <a:off x="6353222" y="4894603"/>
            <a:ext cx="394321" cy="40569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2069" t="18667" r="5074" b="4144"/>
          <a:stretch/>
        </p:blipFill>
        <p:spPr>
          <a:xfrm>
            <a:off x="6414529" y="4441193"/>
            <a:ext cx="477128" cy="49089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2069" t="18667" r="5074" b="4144"/>
          <a:stretch/>
        </p:blipFill>
        <p:spPr>
          <a:xfrm>
            <a:off x="6414529" y="5304730"/>
            <a:ext cx="394321" cy="40569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2069" t="18667" r="5074" b="4144"/>
          <a:stretch/>
        </p:blipFill>
        <p:spPr>
          <a:xfrm>
            <a:off x="6508979" y="5735392"/>
            <a:ext cx="477128" cy="4908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2069" t="18667" r="5074" b="4144"/>
          <a:stretch/>
        </p:blipFill>
        <p:spPr>
          <a:xfrm>
            <a:off x="6788946" y="6023435"/>
            <a:ext cx="394321" cy="40569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2069" t="18667" r="5074" b="4144"/>
          <a:stretch/>
        </p:blipFill>
        <p:spPr>
          <a:xfrm>
            <a:off x="7031356" y="6273573"/>
            <a:ext cx="394321" cy="4056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09608" y="4441193"/>
            <a:ext cx="2650224" cy="23299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056579" y="6555444"/>
            <a:ext cx="2172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*</a:t>
            </a:r>
            <a:r>
              <a:rPr lang="ko-KR" altLang="en-US" sz="1100" dirty="0" smtClean="0"/>
              <a:t>이미지 대신 큐브를 분류함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89" y="1742949"/>
            <a:ext cx="4843560" cy="3205731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108960" y="4424870"/>
            <a:ext cx="241069" cy="910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5160" y="496597"/>
            <a:ext cx="2038916" cy="1276576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391779" y="1373851"/>
            <a:ext cx="1495273" cy="41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265324" y="1742950"/>
            <a:ext cx="315883" cy="2016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주요 프로세스 요약 및 통합</a:t>
            </a:r>
            <a:endParaRPr lang="ko-KR" altLang="en-US" b="1" dirty="0"/>
          </a:p>
        </p:txBody>
      </p: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512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81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장비 현황 및 다이어그램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111881" y="3959581"/>
            <a:ext cx="1495135" cy="1683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>
            <a:off x="5825940" y="4126298"/>
            <a:ext cx="1441795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608241" y="3951036"/>
            <a:ext cx="2105127" cy="1692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451" y="3047830"/>
            <a:ext cx="1872208" cy="21129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51" y="1407982"/>
            <a:ext cx="1040681" cy="123134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92" y="2367925"/>
            <a:ext cx="927598" cy="250860"/>
          </a:xfrm>
          <a:prstGeom prst="rect">
            <a:avLst/>
          </a:prstGeom>
        </p:spPr>
      </p:pic>
      <p:cxnSp>
        <p:nvCxnSpPr>
          <p:cNvPr id="51" name="꺾인 연결선 50"/>
          <p:cNvCxnSpPr>
            <a:stCxn id="49" idx="1"/>
            <a:endCxn id="48" idx="1"/>
          </p:cNvCxnSpPr>
          <p:nvPr/>
        </p:nvCxnSpPr>
        <p:spPr>
          <a:xfrm rot="10800000" flipV="1">
            <a:off x="580451" y="2023652"/>
            <a:ext cx="12700" cy="208063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60169" y="3451789"/>
            <a:ext cx="1037662" cy="2904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stCxn id="81" idx="0"/>
            <a:endCxn id="52" idx="3"/>
          </p:cNvCxnSpPr>
          <p:nvPr/>
        </p:nvCxnSpPr>
        <p:spPr>
          <a:xfrm rot="16200000" flipV="1">
            <a:off x="1954351" y="3540490"/>
            <a:ext cx="650156" cy="763195"/>
          </a:xfrm>
          <a:prstGeom prst="bentConnector2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1468" y="520118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r>
              <a:rPr lang="ko-KR" altLang="en-US" sz="1200" b="1" dirty="0"/>
              <a:t>카메라가 장비된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현미경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86471" y="138693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현미경 </a:t>
            </a:r>
            <a:r>
              <a:rPr lang="en-US" altLang="ko-KR" sz="1200" b="1" dirty="0"/>
              <a:t>: </a:t>
            </a:r>
            <a:r>
              <a:rPr lang="ko-KR" altLang="en-US" sz="1200" dirty="0"/>
              <a:t>전문의 조직 판독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Olympus BX53</a:t>
            </a:r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Olympus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0" y="5874142"/>
            <a:ext cx="330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현미경 카메라</a:t>
            </a:r>
            <a:r>
              <a:rPr lang="en-US" altLang="ko-KR" sz="1200" b="1" dirty="0"/>
              <a:t>: </a:t>
            </a:r>
            <a:r>
              <a:rPr lang="ko-KR" altLang="en-US" sz="1200" dirty="0"/>
              <a:t>전문의 판독 조직을 촬영</a:t>
            </a:r>
            <a:endParaRPr lang="en-US" altLang="ko-KR" sz="1200" b="1" dirty="0"/>
          </a:p>
          <a:p>
            <a:pPr algn="r"/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Augmentiqs</a:t>
            </a:r>
            <a:r>
              <a:rPr lang="en-US" altLang="ko-KR" sz="1200" dirty="0"/>
              <a:t> digital pathology</a:t>
            </a:r>
            <a:endParaRPr lang="ko-KR" altLang="en-US" sz="1200" dirty="0"/>
          </a:p>
          <a:p>
            <a:pPr algn="r"/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Augmentiqs</a:t>
            </a:r>
            <a:endParaRPr lang="ko-KR" alt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3256121" y="4983865"/>
            <a:ext cx="1411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*</a:t>
            </a:r>
            <a:r>
              <a:rPr lang="ko-KR" altLang="en-US" sz="1100" b="1" dirty="0"/>
              <a:t>카메라가 촬영한 </a:t>
            </a:r>
            <a:r>
              <a:rPr lang="en-US" altLang="ko-KR" sz="1100" b="1" dirty="0"/>
              <a:t>“</a:t>
            </a:r>
            <a:r>
              <a:rPr lang="ko-KR" altLang="en-US" sz="1100" b="1" dirty="0"/>
              <a:t>조직 이미지</a:t>
            </a:r>
            <a:r>
              <a:rPr lang="en-US" altLang="ko-KR" sz="1100" b="1" dirty="0"/>
              <a:t>”</a:t>
            </a:r>
            <a:endParaRPr lang="ko-KR" altLang="en-US" sz="11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rcRect l="10298" t="11695" r="23982" b="22032"/>
          <a:stretch/>
        </p:blipFill>
        <p:spPr>
          <a:xfrm>
            <a:off x="5159045" y="1242215"/>
            <a:ext cx="2297636" cy="173771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28902" y="2980799"/>
            <a:ext cx="1339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실제 사용 모습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943021" y="1130894"/>
            <a:ext cx="2653620" cy="2098839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602827" y="5713652"/>
            <a:ext cx="261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en-US" altLang="ko-KR" sz="1200" b="1" dirty="0"/>
              <a:t>AI </a:t>
            </a:r>
            <a:r>
              <a:rPr lang="ko-KR" altLang="en-US" sz="1200" b="1" dirty="0"/>
              <a:t>모델 설치 </a:t>
            </a:r>
            <a:r>
              <a:rPr lang="en-US" altLang="ko-KR" sz="1200" b="1" dirty="0"/>
              <a:t>PC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현재 촬영되는 이미지 표시</a:t>
            </a:r>
            <a:endParaRPr lang="en-US" altLang="ko-KR" sz="1200" dirty="0"/>
          </a:p>
          <a:p>
            <a:endParaRPr lang="ko-KR" altLang="en-US" sz="1200" dirty="0"/>
          </a:p>
        </p:txBody>
      </p:sp>
      <p:grpSp>
        <p:nvGrpSpPr>
          <p:cNvPr id="62" name="그룹 61"/>
          <p:cNvGrpSpPr/>
          <p:nvPr/>
        </p:nvGrpSpPr>
        <p:grpSpPr>
          <a:xfrm>
            <a:off x="4462859" y="4033096"/>
            <a:ext cx="2316330" cy="1702374"/>
            <a:chOff x="5077370" y="3384521"/>
            <a:chExt cx="3037347" cy="230265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5935" y="3881690"/>
              <a:ext cx="1493813" cy="967062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06" b="89623" l="6071" r="96429">
                          <a14:foregroundMark x1="66786" y1="41509" x2="66786" y2="41509"/>
                          <a14:foregroundMark x1="79286" y1="46226" x2="79286" y2="46226"/>
                          <a14:foregroundMark x1="77857" y1="63679" x2="77857" y2="63679"/>
                          <a14:foregroundMark x1="80000" y1="68396" x2="80000" y2="68396"/>
                          <a14:foregroundMark x1="78929" y1="73585" x2="78929" y2="735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7370" y="3387467"/>
              <a:ext cx="3037347" cy="2299705"/>
            </a:xfrm>
            <a:prstGeom prst="rect">
              <a:avLst/>
            </a:prstGeom>
          </p:spPr>
        </p:pic>
        <p:sp>
          <p:nvSpPr>
            <p:cNvPr id="65" name="타원 64"/>
            <p:cNvSpPr/>
            <p:nvPr/>
          </p:nvSpPr>
          <p:spPr>
            <a:xfrm>
              <a:off x="6651964" y="3384521"/>
              <a:ext cx="684518" cy="684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0257" y="3441600"/>
              <a:ext cx="554980" cy="552870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564993" y="1189319"/>
            <a:ext cx="1080178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현미경</a:t>
            </a:r>
            <a:endParaRPr lang="ko-KR" altLang="en-US" b="1" dirty="0"/>
          </a:p>
        </p:txBody>
      </p:sp>
      <p:sp>
        <p:nvSpPr>
          <p:cNvPr id="68" name="직사각형 67"/>
          <p:cNvSpPr/>
          <p:nvPr/>
        </p:nvSpPr>
        <p:spPr>
          <a:xfrm>
            <a:off x="4608240" y="3662318"/>
            <a:ext cx="2105127" cy="291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AI </a:t>
            </a:r>
            <a:r>
              <a:rPr lang="ko-KR" altLang="en-US" sz="1200" b="1" dirty="0"/>
              <a:t>설치 컴퓨터</a:t>
            </a:r>
            <a:endParaRPr lang="ko-KR" altLang="en-US" b="1" dirty="0"/>
          </a:p>
        </p:txBody>
      </p:sp>
      <p:sp>
        <p:nvSpPr>
          <p:cNvPr id="69" name="직사각형 68"/>
          <p:cNvSpPr/>
          <p:nvPr/>
        </p:nvSpPr>
        <p:spPr>
          <a:xfrm>
            <a:off x="6991006" y="5769408"/>
            <a:ext cx="18852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아웃풋 정보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조직 </a:t>
            </a:r>
            <a:r>
              <a:rPr lang="ko-KR" altLang="en-US" sz="1100" dirty="0" err="1"/>
              <a:t>병변의</a:t>
            </a:r>
            <a:r>
              <a:rPr lang="ko-KR" altLang="en-US" sz="1100" dirty="0"/>
              <a:t> 위치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환자 단위의 분류 결과 표시</a:t>
            </a:r>
            <a:endParaRPr lang="en-US" altLang="ko-KR" sz="1100" dirty="0"/>
          </a:p>
        </p:txBody>
      </p:sp>
      <p:pic>
        <p:nvPicPr>
          <p:cNvPr id="70" name="Picture 24" descr="Patient Simple PNG Transparent Background, Free Download #9244 -  FreeIcons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226" r="17183" b="4694"/>
          <a:stretch/>
        </p:blipFill>
        <p:spPr bwMode="auto">
          <a:xfrm>
            <a:off x="7142796" y="4715638"/>
            <a:ext cx="523452" cy="7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6" descr="확인 표시 체크 박스 녹색 - Pixabay의 무료 벡터 그래픽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88" y="5191737"/>
            <a:ext cx="392816" cy="40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6248" y="4217094"/>
            <a:ext cx="682769" cy="687341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3" name="꺾인 연결선 72"/>
          <p:cNvCxnSpPr>
            <a:stCxn id="72" idx="2"/>
            <a:endCxn id="70" idx="3"/>
          </p:cNvCxnSpPr>
          <p:nvPr/>
        </p:nvCxnSpPr>
        <p:spPr>
          <a:xfrm rot="5400000">
            <a:off x="7751077" y="4819607"/>
            <a:ext cx="171728" cy="3413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269954" y="3948804"/>
            <a:ext cx="1327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병변</a:t>
            </a:r>
            <a:r>
              <a:rPr lang="ko-KR" altLang="en-US" sz="1050" b="1" dirty="0"/>
              <a:t> 위치 표시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594026" y="5310679"/>
            <a:ext cx="1327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환자 판독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7111881" y="3659468"/>
            <a:ext cx="1495135" cy="291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아웃풋 정보</a:t>
            </a:r>
            <a:endParaRPr lang="ko-KR" altLang="en-US" b="1" dirty="0"/>
          </a:p>
        </p:txBody>
      </p:sp>
      <p:sp>
        <p:nvSpPr>
          <p:cNvPr id="77" name="오른쪽 화살표 76"/>
          <p:cNvSpPr/>
          <p:nvPr/>
        </p:nvSpPr>
        <p:spPr>
          <a:xfrm>
            <a:off x="3328130" y="4126298"/>
            <a:ext cx="1439227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519135" y="4027984"/>
            <a:ext cx="864096" cy="8996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2831" y="4099992"/>
            <a:ext cx="755703" cy="787190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2011818" y="4247166"/>
            <a:ext cx="1298416" cy="15134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Picture 2" descr="Augmentiqs Digital Pathology - Augmented Reality Microscope - YouTube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278" b="72361" l="60547" r="9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61" t="2875" r="1225" b="26523"/>
          <a:stretch/>
        </p:blipFill>
        <p:spPr bwMode="auto">
          <a:xfrm>
            <a:off x="2092969" y="4247166"/>
            <a:ext cx="1136114" cy="11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Augmentiqs - An Approved Inspirata Digital Pathology Partn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9" y="5222195"/>
            <a:ext cx="1136114" cy="5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직사각형 82"/>
          <p:cNvSpPr/>
          <p:nvPr/>
        </p:nvSpPr>
        <p:spPr>
          <a:xfrm>
            <a:off x="2011818" y="3953886"/>
            <a:ext cx="1298416" cy="291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현미경 카메라</a:t>
            </a:r>
            <a:endParaRPr lang="ko-KR" altLang="en-US" b="1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4094758" y="3426852"/>
            <a:ext cx="44873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프로세스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02" y="4434910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23566" y="4427729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12838" y="2343954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512837" y="2080433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69668" y="4538681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92073" y="3729136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407820" y="3036545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404708" y="3167685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410732" y="2723610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300" y="3035485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47601" y="3229904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47601" y="2869627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530" y="2594429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65052" y="2670286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21756" y="2408600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50407" y="2927255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20301" y="2730421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83948" y="4362034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398" y="5170214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21701" y="2978726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52646" y="2287969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48129" y="2632132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510648" y="2142552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10648" y="2006802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2255" y="2426697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81998" y="2001902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66027" y="6047286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68403" y="4870795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19" y="2937913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36815" y="2944020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46552" y="3422254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24433" y="4299257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85563" y="3841768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85899" y="2555722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83948" y="4055552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22508" y="4055552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97612" y="3283533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65525" y="3793133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7163" y="4082843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58119" y="2715738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95774" y="3186844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64815" y="2337528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64815" y="2074008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7163" y="2411076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77473" y="2869627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202504" y="3896132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25553" y="2337529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25552" y="2074008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2988" y="2415336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6007856" y="270864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31456" y="3722711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87228" y="5000864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61919" y="4140469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2242" y="1745673"/>
            <a:ext cx="6638393" cy="4486279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" y="6284508"/>
            <a:ext cx="216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개발 대상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3169" y="6352456"/>
            <a:ext cx="497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병변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표시부는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segmentation</a:t>
            </a:r>
            <a:r>
              <a:rPr lang="ko-KR" altLang="en-US" sz="1200" dirty="0" smtClean="0"/>
              <a:t>으로 </a:t>
            </a:r>
            <a:r>
              <a:rPr lang="ko-KR" altLang="en-US" sz="1200" dirty="0" err="1" smtClean="0"/>
              <a:t>대체될수</a:t>
            </a:r>
            <a:r>
              <a:rPr lang="ko-KR" altLang="en-US" sz="1200" dirty="0" smtClean="0"/>
              <a:t> 있음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현재 파일럿 테스트 중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38724" y="576260"/>
            <a:ext cx="3602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Step 1. </a:t>
            </a:r>
            <a:r>
              <a:rPr lang="ko-KR" altLang="en-US" sz="1600" dirty="0" smtClean="0"/>
              <a:t>노이즈 이미지 </a:t>
            </a:r>
            <a:r>
              <a:rPr lang="ko-KR" altLang="en-US" sz="1600" dirty="0" err="1" smtClean="0"/>
              <a:t>필터링</a:t>
            </a:r>
            <a:endParaRPr lang="en-US" altLang="ko-KR" sz="1600" dirty="0" smtClean="0"/>
          </a:p>
          <a:p>
            <a:r>
              <a:rPr lang="en-US" altLang="ko-KR" sz="1600" dirty="0" smtClean="0"/>
              <a:t>Step 2. </a:t>
            </a:r>
            <a:r>
              <a:rPr lang="ko-KR" altLang="en-US" sz="1600" dirty="0" smtClean="0"/>
              <a:t>이미지 분류 </a:t>
            </a:r>
            <a:r>
              <a:rPr lang="en-US" altLang="ko-KR" sz="1600" dirty="0" smtClean="0"/>
              <a:t>(N/M)</a:t>
            </a:r>
          </a:p>
          <a:p>
            <a:r>
              <a:rPr lang="en-US" altLang="ko-KR" sz="1600" dirty="0" smtClean="0"/>
              <a:t>Step 3. </a:t>
            </a:r>
            <a:r>
              <a:rPr lang="ko-KR" altLang="en-US" sz="1600" dirty="0" err="1" smtClean="0"/>
              <a:t>병변</a:t>
            </a:r>
            <a:r>
              <a:rPr lang="en-US" altLang="ko-KR" sz="1600" dirty="0" smtClean="0"/>
              <a:t>(M) </a:t>
            </a:r>
            <a:r>
              <a:rPr lang="ko-KR" altLang="en-US" sz="1600" dirty="0" smtClean="0"/>
              <a:t>표시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34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이등변 삼각형 14"/>
          <p:cNvSpPr/>
          <p:nvPr/>
        </p:nvSpPr>
        <p:spPr>
          <a:xfrm rot="16200000">
            <a:off x="3751639" y="2933583"/>
            <a:ext cx="2035909" cy="47483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724" y="576260"/>
            <a:ext cx="654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투입되는 </a:t>
            </a:r>
            <a:r>
              <a:rPr lang="en-US" altLang="ko-KR" sz="1600" dirty="0" smtClean="0"/>
              <a:t>raw data</a:t>
            </a:r>
            <a:r>
              <a:rPr lang="ko-KR" altLang="en-US" sz="1600" dirty="0" smtClean="0"/>
              <a:t>는 슬라이드 폴더로 저장되고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바코드 정보는 별도의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로 관리하는 것으로 </a:t>
            </a:r>
            <a:r>
              <a:rPr lang="ko-KR" altLang="en-US" sz="1600" dirty="0" err="1" smtClean="0"/>
              <a:t>공유받음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이미지는 </a:t>
            </a:r>
            <a:r>
              <a:rPr lang="en-US" altLang="ko-KR" sz="1600" dirty="0" smtClean="0"/>
              <a:t>PNG </a:t>
            </a:r>
            <a:r>
              <a:rPr lang="ko-KR" altLang="en-US" sz="1600" dirty="0" err="1" smtClean="0"/>
              <a:t>확장자를</a:t>
            </a:r>
            <a:r>
              <a:rPr lang="ko-KR" altLang="en-US" sz="1600" dirty="0" smtClean="0"/>
              <a:t> 사용함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카메라는 영상을 찍듯 계속하여 촬영을 시행하여 많은 노이즈 발생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810698" y="225978"/>
            <a:ext cx="2254320" cy="15342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40985" y="201271"/>
            <a:ext cx="620123" cy="644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</a:t>
            </a:r>
            <a:r>
              <a:rPr lang="en-US" altLang="ko-KR" b="1" dirty="0" smtClean="0"/>
              <a:t>ATA</a:t>
            </a:r>
            <a:endParaRPr lang="ko-KR" altLang="en-US" b="1" dirty="0"/>
          </a:p>
        </p:txBody>
      </p:sp>
      <p:pic>
        <p:nvPicPr>
          <p:cNvPr id="31" name="Picture 10" descr="Open File Folder 아이콘 - 무료 다운로드, PNG 및 벡터">
            <a:extLst>
              <a:ext uri="{FF2B5EF4-FFF2-40B4-BE49-F238E27FC236}">
                <a16:creationId xmlns:a16="http://schemas.microsoft.com/office/drawing/2014/main" id="{9278F0CB-0500-4DF5-A5CB-512CF955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40" y="2742860"/>
            <a:ext cx="905555" cy="9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229" y="1750364"/>
            <a:ext cx="1872208" cy="21129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/>
          <p:cNvSpPr/>
          <p:nvPr/>
        </p:nvSpPr>
        <p:spPr>
          <a:xfrm>
            <a:off x="798947" y="2154323"/>
            <a:ext cx="1037662" cy="2904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39" idx="0"/>
            <a:endCxn id="34" idx="3"/>
          </p:cNvCxnSpPr>
          <p:nvPr/>
        </p:nvCxnSpPr>
        <p:spPr>
          <a:xfrm rot="16200000" flipV="1">
            <a:off x="1893129" y="2243024"/>
            <a:ext cx="650156" cy="763195"/>
          </a:xfrm>
          <a:prstGeom prst="bentConnector2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0246" y="39037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r>
              <a:rPr lang="ko-KR" altLang="en-US" sz="1200" b="1" dirty="0"/>
              <a:t>카메라가 장비된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현미경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50596" y="2949700"/>
            <a:ext cx="1298416" cy="15134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Augmentiqs Digital Pathology - Augmented Reality Microscope - YouTub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78" b="72361" l="60547" r="9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61" t="2875" r="1225" b="26523"/>
          <a:stretch/>
        </p:blipFill>
        <p:spPr bwMode="auto">
          <a:xfrm>
            <a:off x="2031747" y="2949700"/>
            <a:ext cx="1136114" cy="11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Augmentiqs - An Approved Inspirata Digital Pathology Partn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47" y="3924729"/>
            <a:ext cx="1136114" cy="5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1950596" y="2656420"/>
            <a:ext cx="1298416" cy="291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현미경 카메라</a:t>
            </a:r>
            <a:endParaRPr lang="ko-KR" altLang="en-US" b="1" dirty="0"/>
          </a:p>
        </p:txBody>
      </p:sp>
      <p:sp>
        <p:nvSpPr>
          <p:cNvPr id="2" name="오른쪽 화살표 1"/>
          <p:cNvSpPr/>
          <p:nvPr/>
        </p:nvSpPr>
        <p:spPr>
          <a:xfrm>
            <a:off x="3378591" y="3067396"/>
            <a:ext cx="602158" cy="22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94848" y="2456415"/>
            <a:ext cx="114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슬라이드 별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폴더 생성</a:t>
            </a:r>
            <a:endParaRPr lang="ko-KR" altLang="en-US" sz="14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947" y="4787269"/>
            <a:ext cx="819959" cy="202256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16200000">
            <a:off x="1023969" y="4400725"/>
            <a:ext cx="421888" cy="351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4183122" y="4787269"/>
            <a:ext cx="404747" cy="573934"/>
            <a:chOff x="5450408" y="3255368"/>
            <a:chExt cx="489744" cy="694460"/>
          </a:xfrm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꺾인 연결선 8"/>
          <p:cNvCxnSpPr>
            <a:stCxn id="42" idx="3"/>
            <a:endCxn id="46" idx="2"/>
          </p:cNvCxnSpPr>
          <p:nvPr/>
        </p:nvCxnSpPr>
        <p:spPr>
          <a:xfrm flipV="1">
            <a:off x="1618906" y="5075234"/>
            <a:ext cx="2564217" cy="723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1" idx="2"/>
            <a:endCxn id="47" idx="1"/>
          </p:cNvCxnSpPr>
          <p:nvPr/>
        </p:nvCxnSpPr>
        <p:spPr>
          <a:xfrm rot="16200000" flipH="1">
            <a:off x="3811779" y="4213553"/>
            <a:ext cx="1138854" cy="85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70834" y="5792200"/>
            <a:ext cx="1041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바코드 정보 저장</a:t>
            </a: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3252325" y="4501419"/>
            <a:ext cx="114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촬영 이미지 저장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/>
          <a:srcRect l="5025"/>
          <a:stretch/>
        </p:blipFill>
        <p:spPr>
          <a:xfrm>
            <a:off x="5087389" y="2170281"/>
            <a:ext cx="3927316" cy="201867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21870" y="4134548"/>
            <a:ext cx="292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*</a:t>
            </a:r>
            <a:r>
              <a:rPr lang="ko-KR" altLang="en-US" sz="1100" dirty="0" smtClean="0"/>
              <a:t>촬영 순서에 따라서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부터 번호가 생성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062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724" y="576260"/>
            <a:ext cx="5496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노이즈 </a:t>
            </a:r>
            <a:r>
              <a:rPr lang="ko-KR" altLang="en-US" sz="1600" dirty="0"/>
              <a:t>이미지 </a:t>
            </a:r>
            <a:r>
              <a:rPr lang="ko-KR" altLang="en-US" sz="1600" dirty="0" err="1"/>
              <a:t>필터링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현미경 이미지에서 발생하는 다양한 노이즈 이미지를 제거하고 유효 이미지만을 저장하는 과정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810698" y="225978"/>
            <a:ext cx="2254320" cy="15342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75548" y="225978"/>
            <a:ext cx="620123" cy="1534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Step 1 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노이즈 </a:t>
            </a:r>
            <a:r>
              <a:rPr lang="ko-KR" altLang="en-US" b="1" dirty="0" err="1" smtClean="0"/>
              <a:t>필터링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025" t="14241"/>
          <a:stretch/>
        </p:blipFill>
        <p:spPr>
          <a:xfrm>
            <a:off x="1570201" y="2060581"/>
            <a:ext cx="3226243" cy="14221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5025" t="14241"/>
          <a:stretch/>
        </p:blipFill>
        <p:spPr>
          <a:xfrm>
            <a:off x="1569937" y="4631985"/>
            <a:ext cx="3226243" cy="14221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537973" y="4631984"/>
            <a:ext cx="3258207" cy="40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16509" y="5580385"/>
            <a:ext cx="1755969" cy="409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537973" y="4631983"/>
            <a:ext cx="3258207" cy="389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516509" y="5600178"/>
            <a:ext cx="1755969" cy="389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8306" b="19829"/>
          <a:stretch/>
        </p:blipFill>
        <p:spPr>
          <a:xfrm>
            <a:off x="684683" y="1760197"/>
            <a:ext cx="795873" cy="6521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18306" b="19829"/>
          <a:stretch/>
        </p:blipFill>
        <p:spPr>
          <a:xfrm>
            <a:off x="684682" y="4369487"/>
            <a:ext cx="795873" cy="652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682" y="2404813"/>
            <a:ext cx="1191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관찰 폴더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684681" y="5014103"/>
            <a:ext cx="1191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관찰 폴더</a:t>
            </a:r>
            <a:endParaRPr lang="ko-KR" altLang="en-US" sz="1200"/>
          </a:p>
        </p:txBody>
      </p:sp>
      <p:sp>
        <p:nvSpPr>
          <p:cNvPr id="13" name="아래쪽 화살표 12"/>
          <p:cNvSpPr/>
          <p:nvPr/>
        </p:nvSpPr>
        <p:spPr>
          <a:xfrm>
            <a:off x="3042458" y="3482735"/>
            <a:ext cx="365760" cy="1047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894063" y="3578458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114035" y="3746179"/>
            <a:ext cx="344764" cy="347681"/>
            <a:chOff x="572642" y="3447654"/>
            <a:chExt cx="1905000" cy="1904997"/>
          </a:xfrm>
          <a:effectLst/>
        </p:grpSpPr>
        <p:pic>
          <p:nvPicPr>
            <p:cNvPr id="2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31" y="3664684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099847" y="2258663"/>
            <a:ext cx="39651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카메라에 의해 실시간으로 이미지가 순차적으로 생성됨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관찰 폴더 </a:t>
            </a:r>
            <a:r>
              <a:rPr lang="en-US" altLang="ko-KR" sz="1600" dirty="0" smtClean="0"/>
              <a:t>path</a:t>
            </a:r>
            <a:r>
              <a:rPr lang="ko-KR" altLang="en-US" sz="1600" dirty="0" smtClean="0"/>
              <a:t>와 모델 설정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모델 시작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관찰 폴더에 새로운 이미지가 생성</a:t>
            </a:r>
            <a:endParaRPr lang="en-US" altLang="ko-KR" sz="1600" dirty="0" smtClean="0"/>
          </a:p>
          <a:p>
            <a:pPr marL="800100" lvl="1" indent="-342900">
              <a:buAutoNum type="arabicPeriod"/>
            </a:pPr>
            <a:r>
              <a:rPr lang="ko-KR" altLang="en-US" sz="1600" dirty="0" smtClean="0"/>
              <a:t>모델이 이미지 유효성 판단</a:t>
            </a:r>
            <a:endParaRPr lang="en-US" altLang="ko-KR" sz="1600" dirty="0" smtClean="0"/>
          </a:p>
          <a:p>
            <a:pPr marL="1257300" lvl="2" indent="-342900">
              <a:buAutoNum type="arabicPeriod"/>
            </a:pPr>
            <a:r>
              <a:rPr lang="en-US" altLang="ko-KR" sz="1600" dirty="0" smtClean="0"/>
              <a:t>Normal: </a:t>
            </a:r>
            <a:r>
              <a:rPr lang="ko-KR" altLang="en-US" sz="1600" dirty="0" smtClean="0"/>
              <a:t>보존</a:t>
            </a:r>
            <a:endParaRPr lang="en-US" altLang="ko-KR" sz="1600" dirty="0" smtClean="0"/>
          </a:p>
          <a:p>
            <a:pPr marL="1257300" lvl="2" indent="-342900">
              <a:buAutoNum type="arabicPeriod"/>
            </a:pPr>
            <a:r>
              <a:rPr lang="en-US" altLang="ko-KR" sz="1600" dirty="0" smtClean="0"/>
              <a:t>Abnormal: </a:t>
            </a:r>
            <a:r>
              <a:rPr lang="ko-KR" altLang="en-US" sz="1600" dirty="0" smtClean="0"/>
              <a:t>삭제</a:t>
            </a:r>
            <a:endParaRPr lang="ko-KR" altLang="en-US" sz="1600" dirty="0"/>
          </a:p>
        </p:txBody>
      </p:sp>
      <p:sp>
        <p:nvSpPr>
          <p:cNvPr id="24" name="오른쪽 화살표 23"/>
          <p:cNvSpPr/>
          <p:nvPr/>
        </p:nvSpPr>
        <p:spPr>
          <a:xfrm>
            <a:off x="1576247" y="1834875"/>
            <a:ext cx="1973025" cy="201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569937" y="1614054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순차 생성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6985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00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724" y="576260"/>
            <a:ext cx="633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이미지 분류 </a:t>
            </a:r>
            <a:r>
              <a:rPr lang="en-US" altLang="ko-KR" sz="1600" dirty="0"/>
              <a:t>(N/M)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디텍터는</a:t>
            </a:r>
            <a:r>
              <a:rPr lang="ko-KR" altLang="en-US" sz="1600" dirty="0" smtClean="0"/>
              <a:t> 이미지에 박스를 생성하려는 경향이 강하여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필요한 파트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810698" y="225978"/>
            <a:ext cx="2254320" cy="15342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99003" y="237256"/>
            <a:ext cx="620123" cy="644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Step </a:t>
            </a:r>
            <a:r>
              <a:rPr lang="en-US" altLang="ko-KR" b="1" dirty="0" smtClean="0"/>
              <a:t>2  : </a:t>
            </a:r>
            <a:r>
              <a:rPr lang="ko-KR" altLang="en-US" b="1" dirty="0" smtClean="0"/>
              <a:t>이미지 분류 </a:t>
            </a:r>
            <a:r>
              <a:rPr lang="en-US" altLang="ko-KR" b="1" dirty="0" smtClean="0"/>
              <a:t>(N/M)</a:t>
            </a:r>
            <a:endParaRPr lang="ko-KR" altLang="en-US" b="1" dirty="0"/>
          </a:p>
        </p:txBody>
      </p:sp>
      <p:graphicFrame>
        <p:nvGraphicFramePr>
          <p:cNvPr id="163" name="표 162"/>
          <p:cNvGraphicFramePr>
            <a:graphicFrameLocks noGrp="1"/>
          </p:cNvGraphicFramePr>
          <p:nvPr>
            <p:extLst/>
          </p:nvPr>
        </p:nvGraphicFramePr>
        <p:xfrm>
          <a:off x="2304376" y="1734049"/>
          <a:ext cx="5210328" cy="1131570"/>
        </p:xfrm>
        <a:graphic>
          <a:graphicData uri="http://schemas.openxmlformats.org/drawingml/2006/table">
            <a:tbl>
              <a:tblPr/>
              <a:tblGrid>
                <a:gridCol w="1302582">
                  <a:extLst>
                    <a:ext uri="{9D8B030D-6E8A-4147-A177-3AD203B41FA5}">
                      <a16:colId xmlns:a16="http://schemas.microsoft.com/office/drawing/2014/main" val="1983317257"/>
                    </a:ext>
                  </a:extLst>
                </a:gridCol>
                <a:gridCol w="1302582">
                  <a:extLst>
                    <a:ext uri="{9D8B030D-6E8A-4147-A177-3AD203B41FA5}">
                      <a16:colId xmlns:a16="http://schemas.microsoft.com/office/drawing/2014/main" val="3681483121"/>
                    </a:ext>
                  </a:extLst>
                </a:gridCol>
                <a:gridCol w="1302582">
                  <a:extLst>
                    <a:ext uri="{9D8B030D-6E8A-4147-A177-3AD203B41FA5}">
                      <a16:colId xmlns:a16="http://schemas.microsoft.com/office/drawing/2014/main" val="4104468651"/>
                    </a:ext>
                  </a:extLst>
                </a:gridCol>
                <a:gridCol w="1302582">
                  <a:extLst>
                    <a:ext uri="{9D8B030D-6E8A-4147-A177-3AD203B41FA5}">
                      <a16:colId xmlns:a16="http://schemas.microsoft.com/office/drawing/2014/main" val="3172667964"/>
                    </a:ext>
                  </a:extLst>
                </a:gridCol>
              </a:tblGrid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train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val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test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55759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M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7985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1758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1642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392990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N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8840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1867</a:t>
                      </a:r>
                      <a:endParaRPr lang="en-US" sz="9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7574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338806"/>
                  </a:ext>
                </a:extLst>
              </a:tr>
            </a:tbl>
          </a:graphicData>
        </a:graphic>
      </p:graphicFrame>
      <p:sp>
        <p:nvSpPr>
          <p:cNvPr id="165" name="직사각형 164"/>
          <p:cNvSpPr/>
          <p:nvPr/>
        </p:nvSpPr>
        <p:spPr>
          <a:xfrm>
            <a:off x="2289285" y="1452420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데이터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graphicFrame>
        <p:nvGraphicFramePr>
          <p:cNvPr id="167" name="표 166"/>
          <p:cNvGraphicFramePr>
            <a:graphicFrameLocks noGrp="1"/>
          </p:cNvGraphicFramePr>
          <p:nvPr>
            <p:extLst/>
          </p:nvPr>
        </p:nvGraphicFramePr>
        <p:xfrm>
          <a:off x="2240412" y="3765547"/>
          <a:ext cx="5274291" cy="930402"/>
        </p:xfrm>
        <a:graphic>
          <a:graphicData uri="http://schemas.openxmlformats.org/drawingml/2006/table">
            <a:tbl>
              <a:tblPr/>
              <a:tblGrid>
                <a:gridCol w="1758097">
                  <a:extLst>
                    <a:ext uri="{9D8B030D-6E8A-4147-A177-3AD203B41FA5}">
                      <a16:colId xmlns:a16="http://schemas.microsoft.com/office/drawing/2014/main" val="2275710578"/>
                    </a:ext>
                  </a:extLst>
                </a:gridCol>
                <a:gridCol w="1758097">
                  <a:extLst>
                    <a:ext uri="{9D8B030D-6E8A-4147-A177-3AD203B41FA5}">
                      <a16:colId xmlns:a16="http://schemas.microsoft.com/office/drawing/2014/main" val="2810284941"/>
                    </a:ext>
                  </a:extLst>
                </a:gridCol>
                <a:gridCol w="1758097">
                  <a:extLst>
                    <a:ext uri="{9D8B030D-6E8A-4147-A177-3AD203B41FA5}">
                      <a16:colId xmlns:a16="http://schemas.microsoft.com/office/drawing/2014/main" val="614005435"/>
                    </a:ext>
                  </a:extLst>
                </a:gridCol>
              </a:tblGrid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Pred M 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Pred N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433526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True M 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1608 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258726"/>
                  </a:ext>
                </a:extLst>
              </a:tr>
              <a:tr h="226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True N 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121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7453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03153"/>
                  </a:ext>
                </a:extLst>
              </a:tr>
            </a:tbl>
          </a:graphicData>
        </a:graphic>
      </p:graphicFrame>
      <p:sp>
        <p:nvSpPr>
          <p:cNvPr id="169" name="직사각형 168"/>
          <p:cNvSpPr/>
          <p:nvPr/>
        </p:nvSpPr>
        <p:spPr>
          <a:xfrm>
            <a:off x="507170" y="2736389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507169" y="2472868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pic>
        <p:nvPicPr>
          <p:cNvPr id="171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399040" y="3560120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405064" y="3116045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32" y="3427920"/>
            <a:ext cx="423301" cy="388838"/>
          </a:xfrm>
          <a:prstGeom prst="rect">
            <a:avLst/>
          </a:prstGeom>
        </p:spPr>
      </p:pic>
      <p:cxnSp>
        <p:nvCxnSpPr>
          <p:cNvPr id="174" name="꺾인 연결선 173"/>
          <p:cNvCxnSpPr>
            <a:stCxn id="173" idx="3"/>
            <a:endCxn id="171" idx="1"/>
          </p:cNvCxnSpPr>
          <p:nvPr/>
        </p:nvCxnSpPr>
        <p:spPr>
          <a:xfrm>
            <a:off x="1041933" y="3622339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173" idx="3"/>
            <a:endCxn id="172" idx="1"/>
          </p:cNvCxnSpPr>
          <p:nvPr/>
        </p:nvCxnSpPr>
        <p:spPr>
          <a:xfrm flipV="1">
            <a:off x="1041933" y="3262062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그림 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62" y="2986864"/>
            <a:ext cx="346458" cy="253260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759384" y="3062721"/>
            <a:ext cx="352451" cy="254108"/>
          </a:xfrm>
          <a:prstGeom prst="rect">
            <a:avLst/>
          </a:prstGeom>
        </p:spPr>
      </p:pic>
      <p:sp>
        <p:nvSpPr>
          <p:cNvPr id="178" name="object 27"/>
          <p:cNvSpPr txBox="1"/>
          <p:nvPr/>
        </p:nvSpPr>
        <p:spPr>
          <a:xfrm>
            <a:off x="516088" y="2801035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179" name="아래쪽 화살표 178"/>
          <p:cNvSpPr/>
          <p:nvPr/>
        </p:nvSpPr>
        <p:spPr>
          <a:xfrm>
            <a:off x="744739" y="3319690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>
            <a:off x="1352451" y="3108173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390106" y="3579279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</a:t>
            </a:r>
            <a:endParaRPr lang="ko-KR" altLang="en-US" sz="1400" dirty="0"/>
          </a:p>
        </p:txBody>
      </p:sp>
      <p:pic>
        <p:nvPicPr>
          <p:cNvPr id="182" name="Picture 2" descr="Convolutional Neural Network. Learn Convolutional Neural Network from… | by  dshahid380 | Towards Data Scien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8" y="4984550"/>
            <a:ext cx="4887832" cy="152562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18275" y="6490957"/>
            <a:ext cx="230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ResNet50</a:t>
            </a:r>
            <a:endParaRPr lang="ko-KR" altLang="en-US" dirty="0"/>
          </a:p>
        </p:txBody>
      </p:sp>
      <p:cxnSp>
        <p:nvCxnSpPr>
          <p:cNvPr id="20" name="꺾인 연결선 19"/>
          <p:cNvCxnSpPr>
            <a:stCxn id="163" idx="1"/>
            <a:endCxn id="170" idx="0"/>
          </p:cNvCxnSpPr>
          <p:nvPr/>
        </p:nvCxnSpPr>
        <p:spPr>
          <a:xfrm rot="10800000" flipV="1">
            <a:off x="1199044" y="2299834"/>
            <a:ext cx="1105333" cy="1730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169" idx="2"/>
            <a:endCxn id="167" idx="1"/>
          </p:cNvCxnSpPr>
          <p:nvPr/>
        </p:nvCxnSpPr>
        <p:spPr>
          <a:xfrm rot="16200000" flipH="1">
            <a:off x="1665139" y="3655474"/>
            <a:ext cx="109177" cy="10413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69" idx="1"/>
            <a:endCxn id="182" idx="1"/>
          </p:cNvCxnSpPr>
          <p:nvPr/>
        </p:nvCxnSpPr>
        <p:spPr>
          <a:xfrm rot="10800000" flipH="1" flipV="1">
            <a:off x="507170" y="3428979"/>
            <a:ext cx="8918" cy="2318383"/>
          </a:xfrm>
          <a:prstGeom prst="bentConnector3">
            <a:avLst>
              <a:gd name="adj1" fmla="val -2563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2917" y="1305205"/>
            <a:ext cx="1372250" cy="66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분류된 유효 이미지</a:t>
            </a:r>
            <a:endParaRPr lang="ko-KR" altLang="en-US" sz="1600"/>
          </a:p>
        </p:txBody>
      </p:sp>
      <p:sp>
        <p:nvSpPr>
          <p:cNvPr id="184" name="아래쪽 화살표 183"/>
          <p:cNvSpPr/>
          <p:nvPr/>
        </p:nvSpPr>
        <p:spPr>
          <a:xfrm>
            <a:off x="550400" y="1947181"/>
            <a:ext cx="407323" cy="439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2331045" y="2898986"/>
            <a:ext cx="5408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*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학습시</a:t>
            </a:r>
            <a:r>
              <a:rPr lang="ko-KR" altLang="en-US" sz="1400" kern="0" dirty="0" smtClean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 노이즈 이미지는 제거하고 유효 이미지 만으로 분류기 학습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9362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724" y="576260"/>
            <a:ext cx="549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병변</a:t>
            </a:r>
            <a:r>
              <a:rPr lang="en-US" altLang="ko-KR" sz="1600" dirty="0" smtClean="0"/>
              <a:t>(M) </a:t>
            </a:r>
            <a:r>
              <a:rPr lang="ko-KR" altLang="en-US" sz="1600" dirty="0" smtClean="0"/>
              <a:t>표시를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위한 </a:t>
            </a:r>
            <a:r>
              <a:rPr lang="en-US" altLang="ko-KR" sz="1600" dirty="0" smtClean="0"/>
              <a:t>INPUT </a:t>
            </a:r>
            <a:r>
              <a:rPr lang="ko-KR" altLang="en-US" sz="1600" dirty="0" smtClean="0"/>
              <a:t>데이터 형태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슬라이드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별 다량의 이미지 존재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810698" y="225978"/>
            <a:ext cx="2254320" cy="15342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70916" y="225978"/>
            <a:ext cx="773084" cy="1382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Step </a:t>
            </a:r>
            <a:r>
              <a:rPr lang="en-US" altLang="ko-KR" b="1" dirty="0" smtClean="0"/>
              <a:t>3 (1) : </a:t>
            </a:r>
            <a:r>
              <a:rPr lang="ko-KR" altLang="en-US" b="1" dirty="0" err="1" smtClean="0"/>
              <a:t>병변</a:t>
            </a:r>
            <a:r>
              <a:rPr lang="en-US" altLang="ko-KR" b="1" dirty="0" smtClean="0"/>
              <a:t>(M)</a:t>
            </a:r>
            <a:r>
              <a:rPr lang="ko-KR" altLang="en-US" b="1" dirty="0" smtClean="0"/>
              <a:t>표시 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데이터</a:t>
            </a:r>
            <a:endParaRPr lang="ko-KR" altLang="en-US" b="1" dirty="0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C677F2DD-10EC-4C5A-93CA-31BFB899A9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89" y="2303950"/>
            <a:ext cx="1968229" cy="14397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6C8740E1-06D2-4C73-A660-A5F8F258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56" y="3883109"/>
            <a:ext cx="1812169" cy="26870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DD18BB4D-A636-401F-80FB-662943AE3A98}"/>
              </a:ext>
            </a:extLst>
          </p:cNvPr>
          <p:cNvSpPr txBox="1"/>
          <p:nvPr/>
        </p:nvSpPr>
        <p:spPr>
          <a:xfrm>
            <a:off x="2113395" y="1936583"/>
            <a:ext cx="2024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2020S 015174010101 - 252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146" name="Picture 10" descr="Open File Folder 아이콘 - 무료 다운로드, PNG 및 벡터">
            <a:extLst>
              <a:ext uri="{FF2B5EF4-FFF2-40B4-BE49-F238E27FC236}">
                <a16:creationId xmlns:a16="http://schemas.microsoft.com/office/drawing/2014/main" id="{9278F0CB-0500-4DF5-A5CB-512CF955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26729"/>
            <a:ext cx="1181869" cy="11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E120BE1A-93E2-4026-95C6-82727E0A8EDA}"/>
              </a:ext>
            </a:extLst>
          </p:cNvPr>
          <p:cNvSpPr txBox="1"/>
          <p:nvPr/>
        </p:nvSpPr>
        <p:spPr>
          <a:xfrm>
            <a:off x="328766" y="2042162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Dataset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48" name="연결선: 꺾임 14">
            <a:extLst>
              <a:ext uri="{FF2B5EF4-FFF2-40B4-BE49-F238E27FC236}">
                <a16:creationId xmlns:a16="http://schemas.microsoft.com/office/drawing/2014/main" id="{15CB79BD-9FE0-4DDD-89C7-883E9484D1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4746" y="2637258"/>
            <a:ext cx="448255" cy="5909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연결선: 꺾임 21">
            <a:extLst>
              <a:ext uri="{FF2B5EF4-FFF2-40B4-BE49-F238E27FC236}">
                <a16:creationId xmlns:a16="http://schemas.microsoft.com/office/drawing/2014/main" id="{3643F551-C730-43A0-BC98-B1851A92B9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4747" y="3643130"/>
            <a:ext cx="448255" cy="5909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15143EB-406F-4EAE-AB11-0AE26E5DB061}"/>
              </a:ext>
            </a:extLst>
          </p:cNvPr>
          <p:cNvSpPr txBox="1"/>
          <p:nvPr/>
        </p:nvSpPr>
        <p:spPr>
          <a:xfrm>
            <a:off x="1118673" y="2967326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IMAGES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9402B9C-98F7-46A9-8E20-5C7CACBDE240}"/>
              </a:ext>
            </a:extLst>
          </p:cNvPr>
          <p:cNvSpPr txBox="1"/>
          <p:nvPr/>
        </p:nvSpPr>
        <p:spPr>
          <a:xfrm>
            <a:off x="1044341" y="4002183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ANNOTATIONS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8425" y="5037040"/>
            <a:ext cx="1231920" cy="93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0338" y="5870892"/>
            <a:ext cx="207818" cy="1943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495" y="6065240"/>
            <a:ext cx="174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좌표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Xmin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ymin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52" name="타원 151"/>
          <p:cNvSpPr/>
          <p:nvPr/>
        </p:nvSpPr>
        <p:spPr>
          <a:xfrm>
            <a:off x="1720018" y="4943760"/>
            <a:ext cx="207818" cy="1943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193" y="4691795"/>
            <a:ext cx="1747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좌표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Xmax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ymax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오른쪽 화살표 11"/>
          <p:cNvSpPr/>
          <p:nvPr/>
        </p:nvSpPr>
        <p:spPr>
          <a:xfrm>
            <a:off x="1923414" y="5693844"/>
            <a:ext cx="309146" cy="274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화살표: 오른쪽 19">
            <a:extLst>
              <a:ext uri="{FF2B5EF4-FFF2-40B4-BE49-F238E27FC236}">
                <a16:creationId xmlns:a16="http://schemas.microsoft.com/office/drawing/2014/main" id="{9464639F-31AC-4063-8326-85A5253348EC}"/>
              </a:ext>
            </a:extLst>
          </p:cNvPr>
          <p:cNvSpPr/>
          <p:nvPr/>
        </p:nvSpPr>
        <p:spPr>
          <a:xfrm>
            <a:off x="4306804" y="3498140"/>
            <a:ext cx="891381" cy="35029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8C30A9D-C79A-4C2D-A156-2FFC01AD59F7}"/>
              </a:ext>
            </a:extLst>
          </p:cNvPr>
          <p:cNvSpPr/>
          <p:nvPr/>
        </p:nvSpPr>
        <p:spPr>
          <a:xfrm>
            <a:off x="4096088" y="3953131"/>
            <a:ext cx="1102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Resize(512)</a:t>
            </a:r>
          </a:p>
          <a:p>
            <a:pPr algn="ctr"/>
            <a:r>
              <a:rPr lang="en-US" altLang="ko-KR" sz="1200" b="1" dirty="0"/>
              <a:t>Augmentation</a:t>
            </a:r>
          </a:p>
          <a:p>
            <a:pPr algn="ctr"/>
            <a:r>
              <a:rPr lang="en-US" altLang="ko-KR" sz="1200" b="1" dirty="0"/>
              <a:t>Torch Tensor</a:t>
            </a:r>
            <a:endParaRPr lang="ko-KR" altLang="en-US" sz="1200" dirty="0"/>
          </a:p>
        </p:txBody>
      </p:sp>
      <p:pic>
        <p:nvPicPr>
          <p:cNvPr id="156" name="Picture 6">
            <a:extLst>
              <a:ext uri="{FF2B5EF4-FFF2-40B4-BE49-F238E27FC236}">
                <a16:creationId xmlns:a16="http://schemas.microsoft.com/office/drawing/2014/main" id="{B7FE55A9-FB80-4729-B3B6-09DF797A2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540" r="5482" b="8927"/>
          <a:stretch/>
        </p:blipFill>
        <p:spPr bwMode="auto">
          <a:xfrm>
            <a:off x="5333432" y="2042162"/>
            <a:ext cx="1816164" cy="186399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D0C263C1-4290-4D3F-AA1E-885918C3D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09" y="4207558"/>
            <a:ext cx="2002321" cy="2176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8" name="Picture 8">
            <a:extLst>
              <a:ext uri="{FF2B5EF4-FFF2-40B4-BE49-F238E27FC236}">
                <a16:creationId xmlns:a16="http://schemas.microsoft.com/office/drawing/2014/main" id="{EE121E08-F020-4BB9-9D85-DDAC70AA2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4835" r="4228" b="9469"/>
          <a:stretch/>
        </p:blipFill>
        <p:spPr bwMode="auto">
          <a:xfrm>
            <a:off x="7525246" y="3241606"/>
            <a:ext cx="1427562" cy="15211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88425D9E-8E78-40C7-BFFD-0602F9EFCB1C}"/>
              </a:ext>
            </a:extLst>
          </p:cNvPr>
          <p:cNvCxnSpPr>
            <a:cxnSpLocks/>
            <a:stCxn id="156" idx="3"/>
            <a:endCxn id="158" idx="1"/>
          </p:cNvCxnSpPr>
          <p:nvPr/>
        </p:nvCxnSpPr>
        <p:spPr>
          <a:xfrm>
            <a:off x="7149596" y="2974162"/>
            <a:ext cx="375650" cy="10280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5F4178B0-1EC6-411A-A68A-1F20E365A08D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 flipV="1">
            <a:off x="7375930" y="4002183"/>
            <a:ext cx="149316" cy="12936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26E3CA0-1094-4E9C-B014-DBC3BA361B7B}"/>
              </a:ext>
            </a:extLst>
          </p:cNvPr>
          <p:cNvSpPr/>
          <p:nvPr/>
        </p:nvSpPr>
        <p:spPr>
          <a:xfrm>
            <a:off x="5205931" y="1787303"/>
            <a:ext cx="3859087" cy="478281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B45FA01-D4E1-4969-8031-B0FD5D6A9506}"/>
              </a:ext>
            </a:extLst>
          </p:cNvPr>
          <p:cNvSpPr txBox="1"/>
          <p:nvPr/>
        </p:nvSpPr>
        <p:spPr>
          <a:xfrm>
            <a:off x="8005386" y="1809886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Model Input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1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48363" y="128773"/>
            <a:ext cx="2254320" cy="15342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96101" y="115382"/>
            <a:ext cx="773084" cy="1382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Step </a:t>
            </a:r>
            <a:r>
              <a:rPr lang="en-US" altLang="ko-KR" b="1" dirty="0" smtClean="0"/>
              <a:t>3 (2) : </a:t>
            </a:r>
            <a:r>
              <a:rPr lang="ko-KR" altLang="en-US" b="1" dirty="0" err="1" smtClean="0"/>
              <a:t>병변</a:t>
            </a:r>
            <a:r>
              <a:rPr lang="en-US" altLang="ko-KR" b="1" dirty="0" smtClean="0"/>
              <a:t>(M)</a:t>
            </a:r>
            <a:r>
              <a:rPr lang="ko-KR" altLang="en-US" b="1" dirty="0" smtClean="0"/>
              <a:t>표시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디텍터</a:t>
            </a:r>
            <a:r>
              <a:rPr lang="ko-KR" altLang="en-US" b="1" dirty="0" smtClean="0"/>
              <a:t> 학습</a:t>
            </a:r>
            <a:endParaRPr lang="ko-KR" altLang="en-US" b="1" dirty="0"/>
          </a:p>
        </p:txBody>
      </p:sp>
      <p:pic>
        <p:nvPicPr>
          <p:cNvPr id="8" name="Picture 4" descr="논문 요약16] Faster R-CNN: Towards Real-Time Object Detection with ...">
            <a:extLst>
              <a:ext uri="{FF2B5EF4-FFF2-40B4-BE49-F238E27FC236}">
                <a16:creationId xmlns:a16="http://schemas.microsoft.com/office/drawing/2014/main" id="{884ED539-3455-4A09-9747-66E0F0E30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8"/>
          <a:stretch/>
        </p:blipFill>
        <p:spPr bwMode="auto">
          <a:xfrm>
            <a:off x="530472" y="2657927"/>
            <a:ext cx="2541259" cy="26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4C413C-9D53-47E3-9EA4-C4FCE8B4CFC5}"/>
              </a:ext>
            </a:extLst>
          </p:cNvPr>
          <p:cNvGrpSpPr/>
          <p:nvPr/>
        </p:nvGrpSpPr>
        <p:grpSpPr>
          <a:xfrm>
            <a:off x="1757294" y="1906024"/>
            <a:ext cx="6048355" cy="4653868"/>
            <a:chOff x="2389475" y="184558"/>
            <a:chExt cx="8050360" cy="647630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2E5F06-F340-45DA-88E4-A11A7AF27818}"/>
                </a:ext>
              </a:extLst>
            </p:cNvPr>
            <p:cNvSpPr/>
            <p:nvPr/>
          </p:nvSpPr>
          <p:spPr>
            <a:xfrm>
              <a:off x="4572000" y="184558"/>
              <a:ext cx="5867835" cy="64763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C8D38E-4BD7-40C4-8731-D4EA92D4AD58}"/>
                </a:ext>
              </a:extLst>
            </p:cNvPr>
            <p:cNvCxnSpPr/>
            <p:nvPr/>
          </p:nvCxnSpPr>
          <p:spPr>
            <a:xfrm flipV="1">
              <a:off x="2389475" y="2508101"/>
              <a:ext cx="2182525" cy="1096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9FD410-5B64-423D-BC66-E41D353FDB2D}"/>
              </a:ext>
            </a:extLst>
          </p:cNvPr>
          <p:cNvGrpSpPr/>
          <p:nvPr/>
        </p:nvGrpSpPr>
        <p:grpSpPr>
          <a:xfrm>
            <a:off x="3715076" y="2038849"/>
            <a:ext cx="3654293" cy="1857355"/>
            <a:chOff x="561638" y="1615591"/>
            <a:chExt cx="6069981" cy="34259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2FCD41-F1F7-4B2B-99FC-A424CEFA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38" y="1615591"/>
              <a:ext cx="5738021" cy="3425948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0AA81FF-0B16-4DA0-A2BC-D6D46FF541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8420" y="3535533"/>
              <a:ext cx="630314" cy="459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2F2550-1157-4FF0-82E1-BA4057C97F48}"/>
                </a:ext>
              </a:extLst>
            </p:cNvPr>
            <p:cNvSpPr txBox="1"/>
            <p:nvPr/>
          </p:nvSpPr>
          <p:spPr>
            <a:xfrm>
              <a:off x="4506370" y="3856451"/>
              <a:ext cx="2112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Anchor Size : 256</a:t>
              </a:r>
              <a:endParaRPr lang="ko-KR" altLang="en-US" sz="1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4FC30C-BD39-4F60-86A5-A9C166126606}"/>
                </a:ext>
              </a:extLst>
            </p:cNvPr>
            <p:cNvSpPr txBox="1"/>
            <p:nvPr/>
          </p:nvSpPr>
          <p:spPr>
            <a:xfrm>
              <a:off x="4518734" y="4270581"/>
              <a:ext cx="2112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Anchor Size : 128</a:t>
              </a:r>
              <a:endParaRPr lang="ko-KR" altLang="en-US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6CBCAF-328C-4103-91DD-B1115BC0AAC4}"/>
                </a:ext>
              </a:extLst>
            </p:cNvPr>
            <p:cNvSpPr txBox="1"/>
            <p:nvPr/>
          </p:nvSpPr>
          <p:spPr>
            <a:xfrm>
              <a:off x="4506370" y="4757109"/>
              <a:ext cx="2112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Anchor Size : 64</a:t>
              </a:r>
              <a:endParaRPr lang="ko-KR" altLang="en-US" sz="1200" b="1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C8EB1F9-5D1F-4D35-9772-3B4BC0CD98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6983" y="3702301"/>
              <a:ext cx="1251752" cy="693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566EF52-5CD1-4992-B08F-A251B560E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2280" y="3595629"/>
              <a:ext cx="1926455" cy="1307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E2057F-758A-4922-B469-6D3F1268C7D4}"/>
              </a:ext>
            </a:extLst>
          </p:cNvPr>
          <p:cNvSpPr txBox="1"/>
          <p:nvPr/>
        </p:nvSpPr>
        <p:spPr>
          <a:xfrm>
            <a:off x="3413973" y="4232958"/>
            <a:ext cx="448322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/>
              <a:t>Original Anchor Generator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en-US" altLang="ko-KR" sz="1100" dirty="0"/>
              <a:t>Anchor Sizes : 32, 64, 128, 256, 512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/>
              <a:t>Aspect Ratios : 0.5, 1, 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17C32-F5CE-4342-89BE-6B2AE6A13EB2}"/>
              </a:ext>
            </a:extLst>
          </p:cNvPr>
          <p:cNvSpPr txBox="1"/>
          <p:nvPr/>
        </p:nvSpPr>
        <p:spPr>
          <a:xfrm>
            <a:off x="3729517" y="5621383"/>
            <a:ext cx="416767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/>
              <a:t>New Anchor Generator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en-US" altLang="ko-KR" sz="1100" dirty="0"/>
              <a:t>Anchor Sizes : 8, 16, 32, 64, 128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/>
              <a:t>Aspect Ratios : 0.5, 1, 2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AA009C-1550-41D4-B615-EE4A8833F073}"/>
              </a:ext>
            </a:extLst>
          </p:cNvPr>
          <p:cNvCxnSpPr>
            <a:cxnSpLocks/>
          </p:cNvCxnSpPr>
          <p:nvPr/>
        </p:nvCxnSpPr>
        <p:spPr>
          <a:xfrm>
            <a:off x="5717889" y="5079881"/>
            <a:ext cx="0" cy="5415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7127" y="2328979"/>
            <a:ext cx="261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FRCNN architecture</a:t>
            </a:r>
            <a:endParaRPr lang="ko-KR" altLang="en-US" u="sng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0C263C1-4290-4D3F-AA1E-885918C3D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931" y="812012"/>
            <a:ext cx="1130259" cy="12286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83560" y="734239"/>
            <a:ext cx="3072448" cy="13842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3559" y="2320433"/>
            <a:ext cx="3072449" cy="2858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2898560" y="2038930"/>
            <a:ext cx="357448" cy="413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6">
            <a:extLst>
              <a:ext uri="{FF2B5EF4-FFF2-40B4-BE49-F238E27FC236}">
                <a16:creationId xmlns:a16="http://schemas.microsoft.com/office/drawing/2014/main" id="{B7FE55A9-FB80-4729-B3B6-09DF797A2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540" r="5482" b="8927"/>
          <a:stretch/>
        </p:blipFill>
        <p:spPr bwMode="auto">
          <a:xfrm>
            <a:off x="348601" y="778058"/>
            <a:ext cx="1247627" cy="128048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108" y="499542"/>
            <a:ext cx="667618" cy="66761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10" y="5235537"/>
            <a:ext cx="1652503" cy="148824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0759" y="5235537"/>
            <a:ext cx="1434751" cy="1488249"/>
          </a:xfrm>
          <a:prstGeom prst="rect">
            <a:avLst/>
          </a:prstGeom>
        </p:spPr>
      </p:pic>
      <p:sp>
        <p:nvSpPr>
          <p:cNvPr id="34" name="아래쪽 화살표 33"/>
          <p:cNvSpPr/>
          <p:nvPr/>
        </p:nvSpPr>
        <p:spPr>
          <a:xfrm>
            <a:off x="2861195" y="5076121"/>
            <a:ext cx="314846" cy="365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프로세스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02" y="4434910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23566" y="4427729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12838" y="2343954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512837" y="2080433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69668" y="4538681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92073" y="3729136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407820" y="3036545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404708" y="3167685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410732" y="2723610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300" y="3035485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47601" y="3229904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47601" y="2869627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530" y="2594429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65052" y="2670286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21756" y="2408600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50407" y="2927255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20301" y="2730421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83948" y="4362034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398" y="5170214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21701" y="2978726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52646" y="2287969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48129" y="2632132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510648" y="2142552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10648" y="2006802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2255" y="2426697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81998" y="2001902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66027" y="6047286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68403" y="4870795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19" y="2937913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36815" y="2944020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46552" y="3422254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24433" y="4299257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85563" y="3841768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85899" y="2555722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83948" y="4055552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22508" y="4055552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97612" y="3283533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65525" y="3793133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7163" y="4082843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58119" y="2715738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95774" y="3186844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64815" y="2337528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64815" y="2074008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7163" y="2411076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77473" y="2869627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202504" y="3896132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25553" y="2337529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25552" y="2074008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2988" y="2415336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6007856" y="270864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31456" y="3722711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87228" y="5000864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61919" y="4140469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2242" y="1745673"/>
            <a:ext cx="6638393" cy="4486279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" y="6284508"/>
            <a:ext cx="216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개발 대상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3169" y="6352456"/>
            <a:ext cx="497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err="1" smtClean="0"/>
              <a:t>병변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표시부는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segmentation</a:t>
            </a:r>
            <a:r>
              <a:rPr lang="ko-KR" altLang="en-US" sz="1200" dirty="0" smtClean="0"/>
              <a:t>으로 </a:t>
            </a:r>
            <a:r>
              <a:rPr lang="ko-KR" altLang="en-US" sz="1200" dirty="0" err="1" smtClean="0"/>
              <a:t>대체될수</a:t>
            </a:r>
            <a:r>
              <a:rPr lang="ko-KR" altLang="en-US" sz="1200" dirty="0" smtClean="0"/>
              <a:t> 있음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현재 파일럿 테스트 중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38724" y="576260"/>
            <a:ext cx="3602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Step 1. </a:t>
            </a:r>
            <a:r>
              <a:rPr lang="ko-KR" altLang="en-US" sz="1600" dirty="0" smtClean="0"/>
              <a:t>노이즈 이미지 </a:t>
            </a:r>
            <a:r>
              <a:rPr lang="ko-KR" altLang="en-US" sz="1600" dirty="0" err="1" smtClean="0"/>
              <a:t>필터링</a:t>
            </a:r>
            <a:endParaRPr lang="en-US" altLang="ko-KR" sz="1600" dirty="0" smtClean="0"/>
          </a:p>
          <a:p>
            <a:r>
              <a:rPr lang="en-US" altLang="ko-KR" sz="1600" dirty="0" smtClean="0"/>
              <a:t>Step 2. </a:t>
            </a:r>
            <a:r>
              <a:rPr lang="ko-KR" altLang="en-US" sz="1600" dirty="0" smtClean="0"/>
              <a:t>이미지 분류 </a:t>
            </a:r>
            <a:r>
              <a:rPr lang="en-US" altLang="ko-KR" sz="1600" dirty="0" smtClean="0"/>
              <a:t>(N/M)</a:t>
            </a:r>
          </a:p>
          <a:p>
            <a:r>
              <a:rPr lang="en-US" altLang="ko-KR" sz="1600" dirty="0" smtClean="0"/>
              <a:t>Step 3. </a:t>
            </a:r>
            <a:r>
              <a:rPr lang="ko-KR" altLang="en-US" sz="1600" dirty="0" err="1" smtClean="0"/>
              <a:t>병변</a:t>
            </a:r>
            <a:r>
              <a:rPr lang="en-US" altLang="ko-KR" sz="1600" dirty="0" smtClean="0"/>
              <a:t>(M) </a:t>
            </a:r>
            <a:r>
              <a:rPr lang="ko-KR" altLang="en-US" sz="1600" dirty="0" smtClean="0"/>
              <a:t>표시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59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장비 현황 및 다이어그램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549614" y="2673603"/>
            <a:ext cx="1547861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49614" y="2432416"/>
            <a:ext cx="1547861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아웃풋 정보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0744" t="52844" r="1240" b="2715"/>
          <a:stretch/>
        </p:blipFill>
        <p:spPr>
          <a:xfrm>
            <a:off x="6691520" y="2750646"/>
            <a:ext cx="1264047" cy="824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23110" y="3541033"/>
            <a:ext cx="1513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 err="1"/>
              <a:t>병변</a:t>
            </a:r>
            <a:r>
              <a:rPr lang="ko-KR" altLang="en-US" sz="1100" dirty="0"/>
              <a:t> 위치 정보</a:t>
            </a:r>
            <a:r>
              <a:rPr lang="en-US" altLang="ko-KR" sz="1100" dirty="0"/>
              <a:t>[GUI]</a:t>
            </a:r>
            <a:endParaRPr lang="ko-KR" altLang="en-US" sz="1100" dirty="0"/>
          </a:p>
        </p:txBody>
      </p:sp>
      <p:pic>
        <p:nvPicPr>
          <p:cNvPr id="9" name="Picture 24" descr="Patient Simple PNG Transparent Background, Free Download #9244 -  FreeIcons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226" r="17183" b="4694"/>
          <a:stretch/>
        </p:blipFill>
        <p:spPr bwMode="auto">
          <a:xfrm>
            <a:off x="6767856" y="3933255"/>
            <a:ext cx="393277" cy="5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확인 표시 체크 박스 녹색 - Pixabay의 무료 벡터 그래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81" y="4252231"/>
            <a:ext cx="295128" cy="30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21474" y="3996528"/>
            <a:ext cx="132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환자 판독 정보</a:t>
            </a:r>
            <a:endParaRPr lang="ko-KR" altLang="en-US" sz="1050" b="1" dirty="0"/>
          </a:p>
        </p:txBody>
      </p:sp>
      <p:sp>
        <p:nvSpPr>
          <p:cNvPr id="15" name="오른쪽 화살표 14"/>
          <p:cNvSpPr/>
          <p:nvPr/>
        </p:nvSpPr>
        <p:spPr>
          <a:xfrm>
            <a:off x="5439749" y="2781189"/>
            <a:ext cx="1183361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24384" y="2673603"/>
            <a:ext cx="1547861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24384" y="2432416"/>
            <a:ext cx="1547861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서버 컴퓨터 </a:t>
            </a:r>
            <a:endParaRPr lang="ko-KR" altLang="en-US" b="1" dirty="0"/>
          </a:p>
        </p:txBody>
      </p:sp>
      <p:sp>
        <p:nvSpPr>
          <p:cNvPr id="18" name="오른쪽 화살표 17"/>
          <p:cNvSpPr/>
          <p:nvPr/>
        </p:nvSpPr>
        <p:spPr>
          <a:xfrm>
            <a:off x="2812216" y="2778015"/>
            <a:ext cx="1686164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5575" y="3585033"/>
            <a:ext cx="9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r>
              <a:rPr lang="ko-KR" altLang="en-US" sz="1200" b="1" dirty="0"/>
              <a:t>조직 </a:t>
            </a: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슬라이드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투입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68812" y="2673603"/>
            <a:ext cx="1574958" cy="1938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1561551" y="3100412"/>
            <a:ext cx="1376736" cy="129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550" y="2798266"/>
            <a:ext cx="1278525" cy="28295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468812" y="2432416"/>
            <a:ext cx="1574958" cy="226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슬라이드 스캐너</a:t>
            </a:r>
            <a:endParaRPr lang="ko-KR" altLang="en-US" b="1" dirty="0"/>
          </a:p>
        </p:txBody>
      </p:sp>
      <p:sp>
        <p:nvSpPr>
          <p:cNvPr id="24" name="오른쪽 화살표 23"/>
          <p:cNvSpPr/>
          <p:nvPr/>
        </p:nvSpPr>
        <p:spPr>
          <a:xfrm>
            <a:off x="429327" y="2781189"/>
            <a:ext cx="1183502" cy="6002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8" descr="과학쌤이오 생명과학 동물조직 슬라이드 12종 세트 - 옥션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9" t="12479" r="8571" b="13693"/>
          <a:stretch/>
        </p:blipFill>
        <p:spPr bwMode="auto">
          <a:xfrm>
            <a:off x="284678" y="2640559"/>
            <a:ext cx="847411" cy="881471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이등변 삼각형 25"/>
          <p:cNvSpPr/>
          <p:nvPr/>
        </p:nvSpPr>
        <p:spPr>
          <a:xfrm>
            <a:off x="1422866" y="4488847"/>
            <a:ext cx="1680482" cy="341876"/>
          </a:xfrm>
          <a:prstGeom prst="triangle">
            <a:avLst>
              <a:gd name="adj" fmla="val 454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796" y="4800069"/>
            <a:ext cx="1666301" cy="13425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1407796" y="6176792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조직 슬라이드 스캐닝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4097" y="3566103"/>
            <a:ext cx="1421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*</a:t>
            </a:r>
            <a:r>
              <a:rPr lang="ko-KR" altLang="en-US" sz="1100" b="1" dirty="0"/>
              <a:t>디지털화된 조직 슬라이드 이미지 </a:t>
            </a:r>
            <a:r>
              <a:rPr lang="en-US" altLang="ko-KR" sz="1100" b="1" dirty="0"/>
              <a:t>(MRSX </a:t>
            </a:r>
            <a:r>
              <a:rPr lang="ko-KR" altLang="en-US" sz="1100" b="1" dirty="0"/>
              <a:t>형식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sp>
        <p:nvSpPr>
          <p:cNvPr id="30" name="타원 29"/>
          <p:cNvSpPr/>
          <p:nvPr/>
        </p:nvSpPr>
        <p:spPr>
          <a:xfrm>
            <a:off x="3225693" y="2599551"/>
            <a:ext cx="864096" cy="8996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324384" y="1437145"/>
            <a:ext cx="428396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OS</a:t>
            </a:r>
            <a:r>
              <a:rPr lang="en-US" altLang="ko-KR" sz="1050" dirty="0"/>
              <a:t>: Windows Server 2016 standard</a:t>
            </a:r>
          </a:p>
          <a:p>
            <a:r>
              <a:rPr lang="en-US" altLang="ko-KR" sz="1050" b="1" dirty="0"/>
              <a:t>Process</a:t>
            </a:r>
            <a:r>
              <a:rPr lang="en-US" altLang="ko-KR" sz="1050" dirty="0"/>
              <a:t>: Intel(R) Xeon(R) Silver 4114 CPU @2.20GHz (2 processors)</a:t>
            </a:r>
          </a:p>
          <a:p>
            <a:r>
              <a:rPr lang="en-US" altLang="ko-KR" sz="1050" b="1" dirty="0"/>
              <a:t>Memory</a:t>
            </a:r>
            <a:r>
              <a:rPr lang="en-US" altLang="ko-KR" sz="1050" dirty="0"/>
              <a:t>: 64 GB</a:t>
            </a:r>
          </a:p>
          <a:p>
            <a:r>
              <a:rPr lang="en-US" altLang="ko-KR" sz="1050" b="1" dirty="0"/>
              <a:t>GPU</a:t>
            </a:r>
            <a:r>
              <a:rPr lang="en-US" altLang="ko-KR" sz="1050" dirty="0"/>
              <a:t>: NVIDIA tesla p4</a:t>
            </a:r>
            <a:endParaRPr lang="ko-KR" altLang="en-US" sz="1050" dirty="0"/>
          </a:p>
        </p:txBody>
      </p:sp>
      <p:grpSp>
        <p:nvGrpSpPr>
          <p:cNvPr id="32" name="그룹 31"/>
          <p:cNvGrpSpPr/>
          <p:nvPr/>
        </p:nvGrpSpPr>
        <p:grpSpPr>
          <a:xfrm>
            <a:off x="4474893" y="2807493"/>
            <a:ext cx="1222874" cy="1742349"/>
            <a:chOff x="5662538" y="1854232"/>
            <a:chExt cx="1611826" cy="2274836"/>
          </a:xfrm>
        </p:grpSpPr>
        <p:pic>
          <p:nvPicPr>
            <p:cNvPr id="33" name="Picture 6" descr="카테고리 &gt; 전자.정보.통신 &gt; 서버구축관련 &gt; 컴퓨터서버 &gt; 상품상세정보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 t="3765" r="16039" b="5833"/>
            <a:stretch/>
          </p:blipFill>
          <p:spPr bwMode="auto">
            <a:xfrm>
              <a:off x="5685266" y="1987240"/>
              <a:ext cx="1589098" cy="21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/>
            <p:cNvSpPr/>
            <p:nvPr/>
          </p:nvSpPr>
          <p:spPr>
            <a:xfrm>
              <a:off x="5662538" y="1854232"/>
              <a:ext cx="684518" cy="684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63" b="99237" l="190" r="99620">
                          <a14:foregroundMark x1="30608" y1="6870" x2="30608" y2="6870"/>
                          <a14:foregroundMark x1="41635" y1="5725" x2="41635" y2="5725"/>
                          <a14:foregroundMark x1="13498" y1="31870" x2="13498" y2="31870"/>
                          <a14:foregroundMark x1="4183" y1="46374" x2="4183" y2="46374"/>
                          <a14:foregroundMark x1="4183" y1="52290" x2="4183" y2="52290"/>
                          <a14:foregroundMark x1="8935" y1="63550" x2="8935" y2="63550"/>
                          <a14:foregroundMark x1="7414" y1="61260" x2="7605" y2="70802"/>
                          <a14:foregroundMark x1="4943" y1="43130" x2="3802" y2="53817"/>
                          <a14:foregroundMark x1="15970" y1="20420" x2="13878" y2="26145"/>
                          <a14:foregroundMark x1="35932" y1="4008" x2="15779" y2="20992"/>
                          <a14:foregroundMark x1="39734" y1="4962" x2="41065" y2="9160"/>
                          <a14:foregroundMark x1="63498" y1="4198" x2="79848" y2="18130"/>
                          <a14:foregroundMark x1="83270" y1="20229" x2="88973" y2="32634"/>
                          <a14:foregroundMark x1="84601" y1="31489" x2="94677" y2="38740"/>
                          <a14:foregroundMark x1="97529" y1="48664" x2="86502" y2="65840"/>
                          <a14:foregroundMark x1="91445" y1="65267" x2="93536" y2="76718"/>
                          <a14:foregroundMark x1="74715" y1="87977" x2="85361" y2="83969"/>
                          <a14:foregroundMark x1="85361" y1="83969" x2="83080" y2="83397"/>
                          <a14:foregroundMark x1="74715" y1="83397" x2="87262" y2="82443"/>
                          <a14:foregroundMark x1="92966" y1="77290" x2="92205" y2="78435"/>
                          <a14:foregroundMark x1="80038" y1="69275" x2="87072" y2="65840"/>
                          <a14:foregroundMark x1="58555" y1="87023" x2="59506" y2="95611"/>
                          <a14:foregroundMark x1="66350" y1="93511" x2="72814" y2="87595"/>
                          <a14:foregroundMark x1="73194" y1="89695" x2="65209" y2="95802"/>
                          <a14:foregroundMark x1="39354" y1="85496" x2="40114" y2="95992"/>
                          <a14:foregroundMark x1="24335" y1="85305" x2="35551" y2="96374"/>
                          <a14:foregroundMark x1="7795" y1="73473" x2="12357" y2="83015"/>
                          <a14:foregroundMark x1="18821" y1="83206" x2="24715" y2="83015"/>
                          <a14:foregroundMark x1="12738" y1="35305" x2="3802" y2="43893"/>
                          <a14:foregroundMark x1="4373" y1="55153" x2="14639" y2="67557"/>
                          <a14:foregroundMark x1="16160" y1="68130" x2="21863" y2="69466"/>
                          <a14:foregroundMark x1="12738" y1="25573" x2="11027" y2="33397"/>
                          <a14:foregroundMark x1="14449" y1="32252" x2="19392" y2="31870"/>
                          <a14:foregroundMark x1="59506" y1="10305" x2="58745" y2="3053"/>
                          <a14:foregroundMark x1="79278" y1="30725" x2="88403" y2="34542"/>
                          <a14:foregroundMark x1="93536" y1="39504" x2="96198" y2="454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20831" y="1911311"/>
              <a:ext cx="554980" cy="55287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4310153" y="119152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서버 사양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63305" y="1441199"/>
            <a:ext cx="26690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슬라이드 스캐너</a:t>
            </a:r>
            <a:r>
              <a:rPr lang="en-US" altLang="ko-KR" sz="1200" dirty="0"/>
              <a:t>: </a:t>
            </a:r>
            <a:r>
              <a:rPr lang="ko-KR" altLang="en-US" sz="1200" dirty="0"/>
              <a:t>조직 이미지 촬영</a:t>
            </a:r>
            <a:endParaRPr lang="en-US" altLang="ko-KR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제품명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Pannoramix</a:t>
            </a:r>
            <a:r>
              <a:rPr lang="en-US" altLang="ko-KR" sz="1200" dirty="0"/>
              <a:t> 250 flash 3</a:t>
            </a:r>
            <a:endParaRPr lang="ko-KR" altLang="en-US" sz="1200" dirty="0"/>
          </a:p>
          <a:p>
            <a:r>
              <a:rPr lang="en-US" altLang="ko-KR" sz="1200" dirty="0"/>
              <a:t>*</a:t>
            </a:r>
            <a:r>
              <a:rPr lang="ko-KR" altLang="en-US" sz="1200" dirty="0"/>
              <a:t>제조사</a:t>
            </a:r>
            <a:r>
              <a:rPr lang="en-US" altLang="ko-KR" sz="1200" dirty="0"/>
              <a:t>: 3D HISTECH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527259" y="4668875"/>
            <a:ext cx="21378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아웃풋 정보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조직 </a:t>
            </a:r>
            <a:r>
              <a:rPr lang="ko-KR" altLang="en-US" sz="1100" dirty="0" err="1"/>
              <a:t>병변의</a:t>
            </a:r>
            <a:r>
              <a:rPr lang="ko-KR" altLang="en-US" sz="1100" dirty="0"/>
              <a:t> 위치 표시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환자 단위의 분류 결과 표시</a:t>
            </a:r>
            <a:endParaRPr lang="en-US" altLang="ko-KR" sz="1100" dirty="0"/>
          </a:p>
        </p:txBody>
      </p:sp>
      <p:sp>
        <p:nvSpPr>
          <p:cNvPr id="39" name="오른쪽 화살표 38"/>
          <p:cNvSpPr/>
          <p:nvPr/>
        </p:nvSpPr>
        <p:spPr>
          <a:xfrm rot="16200000">
            <a:off x="4351054" y="2148540"/>
            <a:ext cx="336129" cy="2316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8159" y="2726718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2241" y="2757893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6596" y="2811506"/>
            <a:ext cx="183995" cy="610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1436501" y="117519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스캐너 정보</a:t>
            </a:r>
          </a:p>
        </p:txBody>
      </p:sp>
      <p:sp>
        <p:nvSpPr>
          <p:cNvPr id="44" name="오른쪽 화살표 43"/>
          <p:cNvSpPr/>
          <p:nvPr/>
        </p:nvSpPr>
        <p:spPr>
          <a:xfrm rot="16200000">
            <a:off x="1434866" y="2133717"/>
            <a:ext cx="336129" cy="23162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분류 모델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주요 프로세스 요약 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_x241770344" descr="EMB00003ed861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69186"/>
            <a:ext cx="4824413" cy="5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241311" y="1441873"/>
            <a:ext cx="3123176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41310" y="3235107"/>
            <a:ext cx="3123177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41311" y="5028341"/>
            <a:ext cx="3123176" cy="1289179"/>
          </a:xfrm>
          <a:prstGeom prst="roundRect">
            <a:avLst>
              <a:gd name="adj" fmla="val 6269"/>
            </a:avLst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10487" y="1824852"/>
            <a:ext cx="2837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 err="1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스캔된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 슬라이드 이미지를 패치의 형태로 변형하는 단계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8611" y="3510364"/>
            <a:ext cx="3339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패치들을 </a:t>
            </a:r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AI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모델이 학습하고</a:t>
            </a:r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 분류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현대하모니 L" panose="02020603020101020101"/>
              </a:rPr>
              <a:t> </a:t>
            </a:r>
          </a:p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패치의 위치 및 분류 정보를 </a:t>
            </a:r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DB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에 저장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  <a:p>
            <a:pPr lvl="0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GUI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연동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6703" y="5286972"/>
            <a:ext cx="3241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슬라이드 분류 단계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정보를 종합하고 슬라이드 이미지 분류</a:t>
            </a:r>
            <a:endParaRPr lang="en-US" altLang="ko-KR" sz="1400" kern="0" dirty="0">
              <a:solidFill>
                <a:srgbClr val="000000"/>
              </a:solidFill>
              <a:latin typeface="휴먼명조"/>
              <a:ea typeface="현대하모니 L" panose="02020603020101020101"/>
            </a:endParaRPr>
          </a:p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- *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현대하모니 L" panose="02020603020101020101"/>
              </a:rPr>
              <a:t>주변 정보를 고려한 개발 기술 사용</a:t>
            </a:r>
            <a:endParaRPr lang="ko-KR" altLang="en-US" sz="1400" kern="0" dirty="0">
              <a:solidFill>
                <a:srgbClr val="000000"/>
              </a:solidFill>
              <a:latin typeface="한양신명조"/>
              <a:ea typeface="현대하모니 L" panose="02020603020101020101"/>
            </a:endParaRPr>
          </a:p>
        </p:txBody>
      </p:sp>
      <p:cxnSp>
        <p:nvCxnSpPr>
          <p:cNvPr id="22" name="직선 연결선 21"/>
          <p:cNvCxnSpPr>
            <a:endCxn id="16" idx="1"/>
          </p:cNvCxnSpPr>
          <p:nvPr/>
        </p:nvCxnSpPr>
        <p:spPr>
          <a:xfrm>
            <a:off x="4881270" y="2082979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877618" y="3879696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868574" y="5672930"/>
            <a:ext cx="360041" cy="34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872" y="6421465"/>
            <a:ext cx="6567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ea typeface="현대하모니 L" panose="02020603020101020101"/>
              </a:rPr>
              <a:t>* Feature Cube</a:t>
            </a:r>
            <a:r>
              <a:rPr lang="ko-KR" altLang="en-US" sz="1000" dirty="0">
                <a:ea typeface="현대하모니 L" panose="02020603020101020101"/>
              </a:rPr>
              <a:t>와 </a:t>
            </a:r>
            <a:r>
              <a:rPr lang="en-US" altLang="ko-KR" sz="1000" dirty="0">
                <a:ea typeface="현대하모니 L" panose="02020603020101020101"/>
              </a:rPr>
              <a:t>Graph CNN</a:t>
            </a:r>
            <a:r>
              <a:rPr lang="ko-KR" altLang="en-US" sz="1000" dirty="0">
                <a:ea typeface="현대하모니 L" panose="02020603020101020101"/>
              </a:rPr>
              <a:t>은 위치 정보를 기반으로 조직 주변 정보를 종합적으로 고려하고 </a:t>
            </a:r>
            <a:r>
              <a:rPr lang="ko-KR" altLang="en-US" sz="1000" dirty="0" err="1">
                <a:ea typeface="현대하모니 L" panose="02020603020101020101"/>
              </a:rPr>
              <a:t>판단하게함</a:t>
            </a:r>
            <a:endParaRPr lang="ko-KR" altLang="en-US" sz="1000" dirty="0">
              <a:ea typeface="현대하모니 L" panose="02020603020101020101"/>
            </a:endParaRPr>
          </a:p>
        </p:txBody>
      </p:sp>
      <p:sp>
        <p:nvSpPr>
          <p:cNvPr id="3" name="아래쪽 화살표 2"/>
          <p:cNvSpPr/>
          <p:nvPr/>
        </p:nvSpPr>
        <p:spPr>
          <a:xfrm rot="16200000">
            <a:off x="537663" y="3424192"/>
            <a:ext cx="299258" cy="310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523009" y="5368024"/>
            <a:ext cx="299258" cy="310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6292841" y="767624"/>
            <a:ext cx="299258" cy="3105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72357" y="758560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AI </a:t>
            </a:r>
            <a:r>
              <a:rPr lang="ko-KR" altLang="en-US" dirty="0" err="1" smtClean="0"/>
              <a:t>투입부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7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슬라이드 분류 모델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주요 프로세스 요약 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512 size</a:t>
            </a:r>
            <a:endParaRPr lang="ko-KR" altLang="en-US" sz="14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6514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DATA - (1)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8694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기본적인 디지털 </a:t>
            </a:r>
            <a:r>
              <a:rPr lang="en-US" altLang="ko-KR" sz="1400" dirty="0" smtClean="0">
                <a:latin typeface="+mj-ea"/>
              </a:rPr>
              <a:t>pathology </a:t>
            </a:r>
            <a:r>
              <a:rPr lang="ko-KR" altLang="en-US" sz="1400" dirty="0" smtClean="0">
                <a:latin typeface="+mj-ea"/>
              </a:rPr>
              <a:t>방식은 아래와 같은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17952" y="1281256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017095" y="1619810"/>
            <a:ext cx="2314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" y="4124142"/>
            <a:ext cx="8557309" cy="232222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865776" y="4059014"/>
            <a:ext cx="1746821" cy="2300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>
            <a:stCxn id="39" idx="0"/>
            <a:endCxn id="43" idx="1"/>
          </p:cNvCxnSpPr>
          <p:nvPr/>
        </p:nvCxnSpPr>
        <p:spPr>
          <a:xfrm rot="5400000" flipH="1" flipV="1">
            <a:off x="2181038" y="3262479"/>
            <a:ext cx="1354685" cy="2383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017095" y="2335401"/>
            <a:ext cx="1351127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187;p7"/>
          <p:cNvSpPr txBox="1"/>
          <p:nvPr/>
        </p:nvSpPr>
        <p:spPr>
          <a:xfrm>
            <a:off x="2878639" y="1749816"/>
            <a:ext cx="1550215" cy="3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Slide scanner</a:t>
            </a:r>
            <a:endParaRPr sz="1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77574" y="1727688"/>
            <a:ext cx="1419292" cy="1953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Google Shape;187;p7"/>
          <p:cNvSpPr txBox="1"/>
          <p:nvPr/>
        </p:nvSpPr>
        <p:spPr>
          <a:xfrm>
            <a:off x="4495801" y="1747416"/>
            <a:ext cx="1550215" cy="3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Digital slide</a:t>
            </a:r>
            <a:endParaRPr sz="1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61263" y="1728595"/>
            <a:ext cx="1419292" cy="1953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Google Shape;311;p17"/>
          <p:cNvGrpSpPr/>
          <p:nvPr/>
        </p:nvGrpSpPr>
        <p:grpSpPr>
          <a:xfrm>
            <a:off x="4675238" y="2202109"/>
            <a:ext cx="550687" cy="1333401"/>
            <a:chOff x="10934700" y="-2017486"/>
            <a:chExt cx="1866900" cy="4659086"/>
          </a:xfrm>
        </p:grpSpPr>
        <p:sp>
          <p:nvSpPr>
            <p:cNvPr id="47" name="Google Shape;312;p17"/>
            <p:cNvSpPr/>
            <p:nvPr/>
          </p:nvSpPr>
          <p:spPr>
            <a:xfrm>
              <a:off x="10934700" y="-2017486"/>
              <a:ext cx="1866900" cy="4659086"/>
            </a:xfrm>
            <a:prstGeom prst="roundRect">
              <a:avLst>
                <a:gd name="adj" fmla="val 3473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313;p17" descr="barcode icon에 대한 이미지 검색결과"/>
            <p:cNvPicPr preferRelativeResize="0"/>
            <p:nvPr/>
          </p:nvPicPr>
          <p:blipFill rotWithShape="1">
            <a:blip r:embed="rId4">
              <a:alphaModFix/>
            </a:blip>
            <a:srcRect l="18767" t="28610" r="19897" b="35340"/>
            <a:stretch/>
          </p:blipFill>
          <p:spPr>
            <a:xfrm>
              <a:off x="11267124" y="-1893626"/>
              <a:ext cx="1211122" cy="76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14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70050" y="-1000965"/>
              <a:ext cx="685450" cy="46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15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6383" y="312057"/>
              <a:ext cx="685450" cy="46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316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33725" y="1708486"/>
              <a:ext cx="685450" cy="4675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" name="Google Shape;323;p17"/>
          <p:cNvPicPr preferRelativeResize="0"/>
          <p:nvPr/>
        </p:nvPicPr>
        <p:blipFill rotWithShape="1">
          <a:blip r:embed="rId6">
            <a:alphaModFix/>
          </a:blip>
          <a:srcRect l="16732" r="37644"/>
          <a:stretch/>
        </p:blipFill>
        <p:spPr>
          <a:xfrm>
            <a:off x="5356848" y="2626845"/>
            <a:ext cx="573032" cy="8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직사각형 52"/>
          <p:cNvSpPr/>
          <p:nvPr/>
        </p:nvSpPr>
        <p:spPr>
          <a:xfrm>
            <a:off x="5385696" y="4059014"/>
            <a:ext cx="1746821" cy="2300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45" idx="3"/>
            <a:endCxn id="53" idx="0"/>
          </p:cNvCxnSpPr>
          <p:nvPr/>
        </p:nvCxnSpPr>
        <p:spPr>
          <a:xfrm>
            <a:off x="5980555" y="2705236"/>
            <a:ext cx="278552" cy="135377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3"/>
            <a:endCxn id="45" idx="1"/>
          </p:cNvCxnSpPr>
          <p:nvPr/>
        </p:nvCxnSpPr>
        <p:spPr>
          <a:xfrm>
            <a:off x="4396866" y="2704329"/>
            <a:ext cx="164397" cy="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2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오른쪽 화살표 24"/>
          <p:cNvSpPr/>
          <p:nvPr/>
        </p:nvSpPr>
        <p:spPr>
          <a:xfrm>
            <a:off x="4621876" y="3251650"/>
            <a:ext cx="307979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DATA - (2)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86947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장은 환자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명으로 부터 생성되며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추출된 조직을 얇게 썰어서 슬라이드 위에 올려 </a:t>
            </a:r>
            <a:r>
              <a:rPr lang="ko-KR" altLang="en-US" sz="1400" dirty="0" err="1" smtClean="0">
                <a:latin typeface="+mj-ea"/>
              </a:rPr>
              <a:t>만든것임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위의 조직이 적절하지 않은 경우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ko-KR" altLang="en-US" sz="1400" dirty="0" smtClean="0">
                <a:latin typeface="+mj-ea"/>
              </a:rPr>
              <a:t>조직이 부서져 있거나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노이즈가 너무 많은 경우</a:t>
            </a:r>
            <a:r>
              <a:rPr lang="en-US" altLang="ko-KR" sz="1400" dirty="0" smtClean="0">
                <a:latin typeface="+mj-ea"/>
              </a:rPr>
              <a:t>), </a:t>
            </a:r>
            <a:r>
              <a:rPr lang="ko-KR" altLang="en-US" sz="1400" dirty="0" smtClean="0">
                <a:latin typeface="+mj-ea"/>
              </a:rPr>
              <a:t>전문의는 추가 슬라이드를 요청함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이로 인해서 연속 슬라이드가 발생함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연속 슬라이드는 슬라이드 맨 뒷자리가 </a:t>
            </a:r>
            <a:r>
              <a:rPr lang="en-US" altLang="ko-KR" sz="1400" dirty="0" smtClean="0">
                <a:latin typeface="+mj-ea"/>
              </a:rPr>
              <a:t>01</a:t>
            </a:r>
            <a:r>
              <a:rPr lang="ko-KR" altLang="en-US" sz="1400" dirty="0" smtClean="0">
                <a:latin typeface="+mj-ea"/>
              </a:rPr>
              <a:t>이 아님</a:t>
            </a:r>
            <a:r>
              <a:rPr lang="en-US" altLang="ko-KR" sz="1400" dirty="0" smtClean="0">
                <a:latin typeface="+mj-ea"/>
              </a:rPr>
              <a:t>(02,03,04,05…)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9" b="100000" l="1793" r="974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834" y="2263665"/>
            <a:ext cx="723070" cy="734593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rot="16200000" flipH="1">
            <a:off x="1118111" y="3758451"/>
            <a:ext cx="1000353" cy="535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93542" y="5224458"/>
            <a:ext cx="972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Slide</a:t>
            </a:r>
          </a:p>
          <a:p>
            <a:pPr algn="ct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(MRSX)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73" y="2210096"/>
            <a:ext cx="1180160" cy="2911061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669" y="3091985"/>
            <a:ext cx="1059277" cy="8678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70276" y="3275322"/>
            <a:ext cx="278745" cy="3696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131779" y="3275322"/>
            <a:ext cx="278745" cy="369628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7632945" y="3533496"/>
            <a:ext cx="404747" cy="573934"/>
            <a:chOff x="5450408" y="3255368"/>
            <a:chExt cx="489744" cy="694460"/>
          </a:xfrm>
        </p:grpSpPr>
        <p:sp>
          <p:nvSpPr>
            <p:cNvPr id="32" name="원통 31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원통 32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원통 33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78567" y="4160866"/>
            <a:ext cx="1411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서버에 저장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rcRect r="39545"/>
          <a:stretch/>
        </p:blipFill>
        <p:spPr>
          <a:xfrm>
            <a:off x="544815" y="2982768"/>
            <a:ext cx="4147437" cy="18625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40" y="2902474"/>
            <a:ext cx="1268774" cy="1726815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38" idx="2"/>
            <a:endCxn id="8" idx="2"/>
          </p:cNvCxnSpPr>
          <p:nvPr/>
        </p:nvCxnSpPr>
        <p:spPr>
          <a:xfrm rot="5400000">
            <a:off x="3257434" y="4042176"/>
            <a:ext cx="12700" cy="1396538"/>
          </a:xfrm>
          <a:prstGeom prst="bentConnector3">
            <a:avLst>
              <a:gd name="adj1" fmla="val 468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892992" y="2902474"/>
            <a:ext cx="1332345" cy="1837971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289530" y="2902474"/>
            <a:ext cx="1332345" cy="1837971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67459" y="5356364"/>
            <a:ext cx="2306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슬라이드 품질이 낮은 경우 재생성</a:t>
            </a:r>
            <a:endParaRPr lang="ko-KR" altLang="en-US" sz="105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104" y="5686123"/>
            <a:ext cx="1847850" cy="8858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559164" y="6581001"/>
            <a:ext cx="211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연속 슬라이드 예시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DATA - (3)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6203" y="501936"/>
            <a:ext cx="8694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데이터 저장</a:t>
            </a:r>
            <a:r>
              <a:rPr lang="en-US" altLang="ko-KR" sz="1400" dirty="0" smtClean="0">
                <a:latin typeface="+mj-ea"/>
              </a:rPr>
              <a:t>: MRSX</a:t>
            </a:r>
            <a:r>
              <a:rPr lang="ko-KR" altLang="en-US" sz="1400" dirty="0" smtClean="0">
                <a:latin typeface="+mj-ea"/>
              </a:rPr>
              <a:t>에는 바코드 이미지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슬라이드 이미지</a:t>
            </a:r>
            <a:r>
              <a:rPr lang="en-US" altLang="ko-KR" sz="1400" dirty="0" smtClean="0">
                <a:latin typeface="+mj-ea"/>
              </a:rPr>
              <a:t>, annotation </a:t>
            </a:r>
            <a:r>
              <a:rPr lang="ko-KR" altLang="en-US" sz="1400" dirty="0" smtClean="0">
                <a:latin typeface="+mj-ea"/>
              </a:rPr>
              <a:t>정보 등이 저장됨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49" y="2107105"/>
            <a:ext cx="7032611" cy="4559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0" y="1955396"/>
            <a:ext cx="1371600" cy="1552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807230" y="2589245"/>
            <a:ext cx="507076" cy="101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33455" y="3606169"/>
            <a:ext cx="507076" cy="383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35147" y="2589245"/>
            <a:ext cx="507076" cy="10169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77592" y="2589245"/>
            <a:ext cx="507076" cy="1016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832766" y="820856"/>
            <a:ext cx="1059277" cy="1091666"/>
            <a:chOff x="7329147" y="1556828"/>
            <a:chExt cx="1572501" cy="17156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64042" y="1262367"/>
            <a:ext cx="404747" cy="573934"/>
            <a:chOff x="5450408" y="3255368"/>
            <a:chExt cx="489744" cy="694460"/>
          </a:xfrm>
        </p:grpSpPr>
        <p:sp>
          <p:nvSpPr>
            <p:cNvPr id="16" name="원통 15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7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34878"/>
          <a:stretch/>
        </p:blipFill>
        <p:spPr>
          <a:xfrm>
            <a:off x="786647" y="2727558"/>
            <a:ext cx="988920" cy="32778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/>
          <p:cNvCxnSpPr/>
          <p:nvPr/>
        </p:nvCxnSpPr>
        <p:spPr>
          <a:xfrm>
            <a:off x="667498" y="2394065"/>
            <a:ext cx="327740" cy="648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2"/>
            <a:endCxn id="4" idx="0"/>
          </p:cNvCxnSpPr>
          <p:nvPr/>
        </p:nvCxnSpPr>
        <p:spPr>
          <a:xfrm flipH="1">
            <a:off x="865380" y="1550332"/>
            <a:ext cx="898663" cy="4050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049" y="6084949"/>
            <a:ext cx="181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저장된 </a:t>
            </a:r>
            <a:r>
              <a:rPr lang="en-US" altLang="ko-KR" sz="1050" dirty="0" smtClean="0"/>
              <a:t>MRSX </a:t>
            </a:r>
            <a:r>
              <a:rPr lang="ko-KR" altLang="en-US" sz="1050" dirty="0" smtClean="0"/>
              <a:t>파일의 모습</a:t>
            </a:r>
            <a:endParaRPr lang="ko-KR" alt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7007629" y="1828438"/>
            <a:ext cx="21968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CaseViewer</a:t>
            </a:r>
            <a:r>
              <a:rPr lang="ko-KR" altLang="en-US" sz="1050" dirty="0" smtClean="0"/>
              <a:t>로 </a:t>
            </a:r>
            <a:r>
              <a:rPr lang="en-US" altLang="ko-KR" sz="1050" dirty="0" smtClean="0"/>
              <a:t>loading </a:t>
            </a:r>
            <a:r>
              <a:rPr lang="ko-KR" altLang="en-US" sz="1050" dirty="0" smtClean="0"/>
              <a:t>한 데이터</a:t>
            </a:r>
            <a:endParaRPr lang="ko-KR" altLang="en-US" sz="105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rcRect t="9101" r="7483"/>
          <a:stretch/>
        </p:blipFill>
        <p:spPr>
          <a:xfrm>
            <a:off x="4960906" y="1214219"/>
            <a:ext cx="516423" cy="500886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20" idx="3"/>
            <a:endCxn id="36" idx="1"/>
          </p:cNvCxnSpPr>
          <p:nvPr/>
        </p:nvCxnSpPr>
        <p:spPr>
          <a:xfrm>
            <a:off x="2892043" y="1254791"/>
            <a:ext cx="2068863" cy="209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6" idx="2"/>
            <a:endCxn id="3" idx="0"/>
          </p:cNvCxnSpPr>
          <p:nvPr/>
        </p:nvCxnSpPr>
        <p:spPr>
          <a:xfrm>
            <a:off x="5219118" y="1715105"/>
            <a:ext cx="261237" cy="39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866018" y="2171280"/>
            <a:ext cx="0" cy="44476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오른쪽 화살표 23"/>
          <p:cNvSpPr/>
          <p:nvPr/>
        </p:nvSpPr>
        <p:spPr>
          <a:xfrm rot="5400000">
            <a:off x="2483603" y="5200569"/>
            <a:ext cx="1060547" cy="385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1365077" y="4662333"/>
            <a:ext cx="2009345" cy="385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 Preprocessing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5575" y="662569"/>
            <a:ext cx="7920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코드 상에서 </a:t>
            </a:r>
            <a:r>
              <a:rPr lang="en-US" altLang="ko-KR" sz="1400" dirty="0" smtClean="0">
                <a:latin typeface="+mj-ea"/>
              </a:rPr>
              <a:t>MRSX </a:t>
            </a:r>
            <a:r>
              <a:rPr lang="ko-KR" altLang="en-US" sz="1400" dirty="0" smtClean="0">
                <a:latin typeface="+mj-ea"/>
              </a:rPr>
              <a:t>파일을 빠르게 읽고 이를 이미지 파일로 인식할 수 있도록 </a:t>
            </a:r>
            <a:r>
              <a:rPr lang="en-US" altLang="ko-KR" sz="1400" dirty="0" smtClean="0">
                <a:latin typeface="+mj-ea"/>
              </a:rPr>
              <a:t/>
            </a:r>
            <a:br>
              <a:rPr lang="en-US" altLang="ko-KR" sz="1400" dirty="0" smtClean="0">
                <a:latin typeface="+mj-ea"/>
              </a:rPr>
            </a:br>
            <a:r>
              <a:rPr lang="en-US" altLang="ko-KR" sz="1400" dirty="0" err="1" smtClean="0">
                <a:latin typeface="+mj-ea"/>
              </a:rPr>
              <a:t>Openslide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라이브러리를 사용함 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슬라이드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장은 기가 단위의 이미지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장으로 보이지만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실제로 여러 조각으로 나누어 촬영되어 합쳐진 이미지임 </a:t>
            </a:r>
            <a:r>
              <a:rPr lang="en-US" altLang="ko-KR" sz="1400" dirty="0" smtClean="0">
                <a:latin typeface="+mj-ea"/>
              </a:rPr>
              <a:t>(</a:t>
            </a:r>
            <a:r>
              <a:rPr lang="en-US" altLang="ko-KR" sz="1400" dirty="0" err="1" smtClean="0">
                <a:latin typeface="+mj-ea"/>
              </a:rPr>
              <a:t>caseveiwer</a:t>
            </a:r>
            <a:r>
              <a:rPr lang="ko-KR" altLang="en-US" sz="1400" dirty="0" smtClean="0">
                <a:latin typeface="+mj-ea"/>
              </a:rPr>
              <a:t>로 </a:t>
            </a:r>
            <a:r>
              <a:rPr lang="en-US" altLang="ko-KR" sz="1400" dirty="0" smtClean="0">
                <a:latin typeface="+mj-ea"/>
              </a:rPr>
              <a:t>converting</a:t>
            </a:r>
            <a:r>
              <a:rPr lang="ko-KR" altLang="en-US" sz="1400" dirty="0" smtClean="0">
                <a:latin typeface="+mj-ea"/>
              </a:rPr>
              <a:t>할 경우 </a:t>
            </a: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장의 이미지 처럼 </a:t>
            </a:r>
            <a:r>
              <a:rPr lang="ko-KR" altLang="en-US" sz="1400" dirty="0" err="1" smtClean="0">
                <a:latin typeface="+mj-ea"/>
              </a:rPr>
              <a:t>합쳐짐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기존 이미지와는 조금 다른 성질을 가짐으로 처리를 위해 특수한 라이브러리가 필요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69" y="4019042"/>
            <a:ext cx="1013761" cy="2500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639" y="6411925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088" y="2330863"/>
            <a:ext cx="86947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전처리는</a:t>
            </a:r>
            <a:r>
              <a:rPr lang="ko-KR" altLang="en-US" sz="1400" dirty="0" smtClean="0">
                <a:latin typeface="+mj-ea"/>
              </a:rPr>
              <a:t> 슬라이드를 읽고 패치의 형태로 자르는 과정을 포함하며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이때 각 패치는 </a:t>
            </a:r>
            <a:r>
              <a:rPr lang="en-US" altLang="ko-KR" sz="1400" dirty="0" smtClean="0">
                <a:latin typeface="+mj-ea"/>
              </a:rPr>
              <a:t>jpg </a:t>
            </a:r>
            <a:r>
              <a:rPr lang="ko-KR" altLang="en-US" sz="1400" dirty="0" smtClean="0">
                <a:latin typeface="+mj-ea"/>
              </a:rPr>
              <a:t>혹은 </a:t>
            </a:r>
            <a:r>
              <a:rPr lang="en-US" altLang="ko-KR" sz="1400" dirty="0" err="1" smtClean="0">
                <a:latin typeface="+mj-ea"/>
              </a:rPr>
              <a:t>png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등 일반적인 이미지 데이터로 변환 가능함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현재 개발된 전처리 코드에는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노이즈 </a:t>
            </a:r>
            <a:r>
              <a:rPr lang="ko-KR" altLang="en-US" sz="1400" dirty="0" err="1" smtClean="0">
                <a:latin typeface="+mj-ea"/>
              </a:rPr>
              <a:t>필터링</a:t>
            </a:r>
            <a:r>
              <a:rPr lang="ko-KR" altLang="en-US" sz="1400" dirty="0" smtClean="0">
                <a:latin typeface="+mj-ea"/>
              </a:rPr>
              <a:t> 기능이 포함되어 있어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조직 주변부 노이즈 이미지를 제거 </a:t>
            </a:r>
            <a:r>
              <a:rPr lang="ko-KR" altLang="en-US" sz="1400" dirty="0" err="1" smtClean="0">
                <a:latin typeface="+mj-ea"/>
              </a:rPr>
              <a:t>할수</a:t>
            </a:r>
            <a:r>
              <a:rPr lang="ko-KR" altLang="en-US" sz="1400" dirty="0" smtClean="0">
                <a:latin typeface="+mj-ea"/>
              </a:rPr>
              <a:t> 있음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노이즈 패치는 </a:t>
            </a: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팬마크</a:t>
            </a:r>
            <a:r>
              <a:rPr lang="en-US" altLang="ko-KR" sz="1400" dirty="0" smtClean="0">
                <a:latin typeface="+mj-ea"/>
              </a:rPr>
              <a:t>’, ‘</a:t>
            </a:r>
            <a:r>
              <a:rPr lang="ko-KR" altLang="en-US" sz="1400" dirty="0" smtClean="0">
                <a:latin typeface="+mj-ea"/>
              </a:rPr>
              <a:t>공백</a:t>
            </a:r>
            <a:r>
              <a:rPr lang="en-US" altLang="ko-KR" sz="1400" dirty="0" smtClean="0">
                <a:latin typeface="+mj-ea"/>
              </a:rPr>
              <a:t>’, ‘</a:t>
            </a:r>
            <a:r>
              <a:rPr lang="ko-KR" altLang="en-US" sz="1400" dirty="0" smtClean="0">
                <a:latin typeface="+mj-ea"/>
              </a:rPr>
              <a:t>핏자국</a:t>
            </a:r>
            <a:r>
              <a:rPr lang="en-US" altLang="ko-KR" sz="1400" dirty="0" smtClean="0">
                <a:latin typeface="+mj-ea"/>
              </a:rPr>
              <a:t>’, </a:t>
            </a:r>
            <a:r>
              <a:rPr lang="ko-KR" altLang="en-US" sz="1400" dirty="0" err="1" smtClean="0">
                <a:latin typeface="+mj-ea"/>
              </a:rPr>
              <a:t>물자국</a:t>
            </a:r>
            <a:r>
              <a:rPr lang="ko-KR" altLang="en-US" sz="1400" dirty="0" smtClean="0">
                <a:latin typeface="+mj-ea"/>
              </a:rPr>
              <a:t> 등 다양한 형태로 존재함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109815" y="4647606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7" y="4734170"/>
            <a:ext cx="436355" cy="467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5223" y="5278334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51139" y="4576044"/>
            <a:ext cx="837762" cy="805232"/>
            <a:chOff x="5813733" y="2418100"/>
            <a:chExt cx="1028944" cy="998571"/>
          </a:xfrm>
        </p:grpSpPr>
        <p:sp>
          <p:nvSpPr>
            <p:cNvPr id="15" name="타원 14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7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4" name="직선 연결선 3"/>
          <p:cNvCxnSpPr/>
          <p:nvPr/>
        </p:nvCxnSpPr>
        <p:spPr>
          <a:xfrm>
            <a:off x="4492047" y="3987287"/>
            <a:ext cx="0" cy="270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b="3166"/>
          <a:stretch/>
        </p:blipFill>
        <p:spPr>
          <a:xfrm>
            <a:off x="4622837" y="4152499"/>
            <a:ext cx="2403628" cy="245612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628993" y="4152499"/>
            <a:ext cx="441771" cy="423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02929" y="3919813"/>
            <a:ext cx="2419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노이즈 패치</a:t>
            </a:r>
            <a:endParaRPr lang="ko-KR" altLang="en-US" sz="11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148" y="599451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3170261" y="540416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8833" y="655811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85474" y="122859"/>
            <a:ext cx="1684717" cy="105481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268432" y="85262"/>
            <a:ext cx="495656" cy="109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6373" y="5665771"/>
            <a:ext cx="2085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Preprocessing</a:t>
            </a:r>
            <a:r>
              <a:rPr lang="ko-KR" altLang="en-US" sz="1400" dirty="0" smtClean="0"/>
              <a:t>은 </a:t>
            </a:r>
            <a:r>
              <a:rPr lang="ko-KR" altLang="en-US" sz="1400" dirty="0" err="1" smtClean="0"/>
              <a:t>스탭별</a:t>
            </a:r>
            <a:r>
              <a:rPr lang="ko-KR" altLang="en-US" sz="1400" dirty="0" smtClean="0"/>
              <a:t> 다른 형태로 생성 </a:t>
            </a:r>
            <a:endParaRPr lang="en-US" altLang="ko-KR" sz="1400" dirty="0" smtClean="0"/>
          </a:p>
          <a:p>
            <a:r>
              <a:rPr lang="en-US" altLang="ko-KR" sz="1400" dirty="0" smtClean="0"/>
              <a:t>Step 1:*256</a:t>
            </a:r>
          </a:p>
          <a:p>
            <a:r>
              <a:rPr lang="en-US" altLang="ko-KR" sz="1400" dirty="0" smtClean="0"/>
              <a:t>Step 2: *512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170261" y="4289946"/>
            <a:ext cx="2113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*512 or 256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90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21038</TotalTime>
  <Words>1403</Words>
  <Application>Microsoft Office PowerPoint</Application>
  <PresentationFormat>화면 슬라이드 쇼(4:3)</PresentationFormat>
  <Paragraphs>325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HCI Poppy</vt:lpstr>
      <vt:lpstr>Lato</vt:lpstr>
      <vt:lpstr>맑은 고딕</vt:lpstr>
      <vt:lpstr>바탕</vt:lpstr>
      <vt:lpstr>한양신명조</vt:lpstr>
      <vt:lpstr>현대하모니 L</vt:lpstr>
      <vt:lpstr>현대하모니 M</vt:lpstr>
      <vt:lpstr>휴먼명조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321</cp:revision>
  <dcterms:created xsi:type="dcterms:W3CDTF">2021-03-24T07:36:17Z</dcterms:created>
  <dcterms:modified xsi:type="dcterms:W3CDTF">2021-07-21T03:08:52Z</dcterms:modified>
</cp:coreProperties>
</file>